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636" r:id="rId2"/>
    <p:sldId id="562" r:id="rId3"/>
    <p:sldId id="565" r:id="rId4"/>
    <p:sldId id="566" r:id="rId5"/>
    <p:sldId id="575" r:id="rId6"/>
    <p:sldId id="378" r:id="rId7"/>
    <p:sldId id="585" r:id="rId8"/>
    <p:sldId id="581" r:id="rId9"/>
    <p:sldId id="576" r:id="rId10"/>
    <p:sldId id="578" r:id="rId11"/>
    <p:sldId id="639" r:id="rId12"/>
    <p:sldId id="642" r:id="rId13"/>
    <p:sldId id="373" r:id="rId14"/>
    <p:sldId id="389" r:id="rId15"/>
    <p:sldId id="637" r:id="rId16"/>
    <p:sldId id="638" r:id="rId17"/>
    <p:sldId id="640" r:id="rId18"/>
    <p:sldId id="641" r:id="rId19"/>
    <p:sldId id="377" r:id="rId20"/>
    <p:sldId id="379" r:id="rId21"/>
    <p:sldId id="380" r:id="rId22"/>
    <p:sldId id="383" r:id="rId23"/>
    <p:sldId id="387" r:id="rId24"/>
    <p:sldId id="388" r:id="rId25"/>
    <p:sldId id="608" r:id="rId26"/>
    <p:sldId id="611" r:id="rId27"/>
    <p:sldId id="612" r:id="rId28"/>
    <p:sldId id="613" r:id="rId29"/>
    <p:sldId id="614" r:id="rId30"/>
    <p:sldId id="615" r:id="rId31"/>
    <p:sldId id="616" r:id="rId32"/>
    <p:sldId id="617" r:id="rId33"/>
    <p:sldId id="630" r:id="rId34"/>
    <p:sldId id="631" r:id="rId35"/>
    <p:sldId id="632" r:id="rId36"/>
    <p:sldId id="633" r:id="rId37"/>
    <p:sldId id="634" r:id="rId38"/>
    <p:sldId id="63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7" autoAdjust="0"/>
    <p:restoredTop sz="83173" autoAdjust="0"/>
  </p:normalViewPr>
  <p:slideViewPr>
    <p:cSldViewPr snapToGrid="0">
      <p:cViewPr varScale="1">
        <p:scale>
          <a:sx n="94" d="100"/>
          <a:sy n="94" d="100"/>
        </p:scale>
        <p:origin x="10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62C67-5BF4-458E-A933-5BA1C5549044}" type="doc">
      <dgm:prSet loTypeId="urn:microsoft.com/office/officeart/2005/8/layout/hProcess9" loCatId="process" qsTypeId="urn:microsoft.com/office/officeart/2005/8/quickstyle/3d1" qsCatId="3D" csTypeId="urn:microsoft.com/office/officeart/2005/8/colors/colorful3" csCatId="colorful" phldr="1"/>
      <dgm:spPr/>
    </dgm:pt>
    <dgm:pt modelId="{BC9806BB-28AC-414C-B6B1-7134F78A0A85}">
      <dgm:prSet phldrT="[Text]" phldr="1"/>
      <dgm:spPr/>
      <dgm:t>
        <a:bodyPr/>
        <a:lstStyle/>
        <a:p>
          <a:endParaRPr lang="en-MY" dirty="0">
            <a:noFill/>
          </a:endParaRPr>
        </a:p>
      </dgm:t>
    </dgm:pt>
    <dgm:pt modelId="{15B1F96E-BAA6-49D5-A460-A9ABD0879943}" type="parTrans" cxnId="{8A779547-B8B8-426F-93AF-44210AFE0FF6}">
      <dgm:prSet/>
      <dgm:spPr/>
      <dgm:t>
        <a:bodyPr/>
        <a:lstStyle/>
        <a:p>
          <a:endParaRPr lang="en-MY"/>
        </a:p>
      </dgm:t>
    </dgm:pt>
    <dgm:pt modelId="{702769C5-47A8-439E-9C6B-A57977EB8820}" type="sibTrans" cxnId="{8A779547-B8B8-426F-93AF-44210AFE0FF6}">
      <dgm:prSet/>
      <dgm:spPr/>
      <dgm:t>
        <a:bodyPr/>
        <a:lstStyle/>
        <a:p>
          <a:endParaRPr lang="en-MY"/>
        </a:p>
      </dgm:t>
    </dgm:pt>
    <dgm:pt modelId="{9A8D7724-8013-4FD3-98D5-F217D0779B82}">
      <dgm:prSet phldrT="[Text]" phldr="1"/>
      <dgm:spPr/>
      <dgm:t>
        <a:bodyPr/>
        <a:lstStyle/>
        <a:p>
          <a:endParaRPr lang="en-MY" dirty="0">
            <a:noFill/>
          </a:endParaRPr>
        </a:p>
      </dgm:t>
    </dgm:pt>
    <dgm:pt modelId="{CDD3BF52-3605-48D8-9995-B10C8ED44DAA}" type="parTrans" cxnId="{A84B219C-E87F-45EC-A85B-A96EDA54C9C6}">
      <dgm:prSet/>
      <dgm:spPr/>
      <dgm:t>
        <a:bodyPr/>
        <a:lstStyle/>
        <a:p>
          <a:endParaRPr lang="en-MY"/>
        </a:p>
      </dgm:t>
    </dgm:pt>
    <dgm:pt modelId="{8323B3BA-59D8-46C1-8A32-153F08E75A79}" type="sibTrans" cxnId="{A84B219C-E87F-45EC-A85B-A96EDA54C9C6}">
      <dgm:prSet/>
      <dgm:spPr/>
      <dgm:t>
        <a:bodyPr/>
        <a:lstStyle/>
        <a:p>
          <a:endParaRPr lang="en-MY"/>
        </a:p>
      </dgm:t>
    </dgm:pt>
    <dgm:pt modelId="{49D19AEC-0078-49F2-B331-71BF98DA877B}">
      <dgm:prSet phldrT="[Text]" phldr="1"/>
      <dgm:spPr/>
      <dgm:t>
        <a:bodyPr/>
        <a:lstStyle/>
        <a:p>
          <a:endParaRPr lang="en-MY" dirty="0">
            <a:noFill/>
          </a:endParaRPr>
        </a:p>
      </dgm:t>
    </dgm:pt>
    <dgm:pt modelId="{61A3402B-CF37-4802-B7ED-61AC451615B6}" type="parTrans" cxnId="{2A0C5B40-442C-4043-A6D4-65D18037F277}">
      <dgm:prSet/>
      <dgm:spPr/>
      <dgm:t>
        <a:bodyPr/>
        <a:lstStyle/>
        <a:p>
          <a:endParaRPr lang="en-MY"/>
        </a:p>
      </dgm:t>
    </dgm:pt>
    <dgm:pt modelId="{D5F6B240-EAF8-42F1-B5A8-F02A96FC02B9}" type="sibTrans" cxnId="{2A0C5B40-442C-4043-A6D4-65D18037F277}">
      <dgm:prSet/>
      <dgm:spPr/>
      <dgm:t>
        <a:bodyPr/>
        <a:lstStyle/>
        <a:p>
          <a:endParaRPr lang="en-MY"/>
        </a:p>
      </dgm:t>
    </dgm:pt>
    <dgm:pt modelId="{04D4F168-9F87-4D38-9ADF-8CF391089D74}" type="pres">
      <dgm:prSet presAssocID="{7AE62C67-5BF4-458E-A933-5BA1C5549044}" presName="CompostProcess" presStyleCnt="0">
        <dgm:presLayoutVars>
          <dgm:dir/>
          <dgm:resizeHandles val="exact"/>
        </dgm:presLayoutVars>
      </dgm:prSet>
      <dgm:spPr/>
    </dgm:pt>
    <dgm:pt modelId="{90261CFA-EAD8-45F0-A217-2442E27A50B4}" type="pres">
      <dgm:prSet presAssocID="{7AE62C67-5BF4-458E-A933-5BA1C5549044}" presName="arrow" presStyleLbl="bgShp" presStyleIdx="0" presStyleCnt="1" custLinFactNeighborX="-1585" custLinFactNeighborY="3001"/>
      <dgm:spPr/>
    </dgm:pt>
    <dgm:pt modelId="{C2D0617F-B093-4A8A-91DB-EC7C0531EE9B}" type="pres">
      <dgm:prSet presAssocID="{7AE62C67-5BF4-458E-A933-5BA1C5549044}" presName="linearProcess" presStyleCnt="0"/>
      <dgm:spPr/>
    </dgm:pt>
    <dgm:pt modelId="{4C591E06-3CFB-43B8-96B8-698A755BCD57}" type="pres">
      <dgm:prSet presAssocID="{BC9806BB-28AC-414C-B6B1-7134F78A0A85}" presName="textNode" presStyleLbl="node1" presStyleIdx="0" presStyleCnt="3" custScaleX="669297" custScaleY="108902">
        <dgm:presLayoutVars>
          <dgm:bulletEnabled val="1"/>
        </dgm:presLayoutVars>
      </dgm:prSet>
      <dgm:spPr/>
    </dgm:pt>
    <dgm:pt modelId="{F2A88E66-F99C-43C7-AB3C-3D4980979C7F}" type="pres">
      <dgm:prSet presAssocID="{702769C5-47A8-439E-9C6B-A57977EB8820}" presName="sibTrans" presStyleCnt="0"/>
      <dgm:spPr/>
    </dgm:pt>
    <dgm:pt modelId="{146AF65B-217B-4BA6-AC54-0DBDD0912FFC}" type="pres">
      <dgm:prSet presAssocID="{9A8D7724-8013-4FD3-98D5-F217D0779B82}" presName="textNode" presStyleLbl="node1" presStyleIdx="1" presStyleCnt="3" custScaleX="669297" custScaleY="108902">
        <dgm:presLayoutVars>
          <dgm:bulletEnabled val="1"/>
        </dgm:presLayoutVars>
      </dgm:prSet>
      <dgm:spPr/>
    </dgm:pt>
    <dgm:pt modelId="{2E4AA967-C600-4607-B3C4-8E4987DACB24}" type="pres">
      <dgm:prSet presAssocID="{8323B3BA-59D8-46C1-8A32-153F08E75A79}" presName="sibTrans" presStyleCnt="0"/>
      <dgm:spPr/>
    </dgm:pt>
    <dgm:pt modelId="{95E0CD64-941C-499A-806D-F3D044530C6E}" type="pres">
      <dgm:prSet presAssocID="{49D19AEC-0078-49F2-B331-71BF98DA877B}" presName="textNode" presStyleLbl="node1" presStyleIdx="2" presStyleCnt="3" custScaleX="669297" custScaleY="108902">
        <dgm:presLayoutVars>
          <dgm:bulletEnabled val="1"/>
        </dgm:presLayoutVars>
      </dgm:prSet>
      <dgm:spPr/>
    </dgm:pt>
  </dgm:ptLst>
  <dgm:cxnLst>
    <dgm:cxn modelId="{00AADC2E-BEE5-544D-B96E-91BC609D659E}" type="presOf" srcId="{7AE62C67-5BF4-458E-A933-5BA1C5549044}" destId="{04D4F168-9F87-4D38-9ADF-8CF391089D74}" srcOrd="0" destOrd="0" presId="urn:microsoft.com/office/officeart/2005/8/layout/hProcess9"/>
    <dgm:cxn modelId="{2A0C5B40-442C-4043-A6D4-65D18037F277}" srcId="{7AE62C67-5BF4-458E-A933-5BA1C5549044}" destId="{49D19AEC-0078-49F2-B331-71BF98DA877B}" srcOrd="2" destOrd="0" parTransId="{61A3402B-CF37-4802-B7ED-61AC451615B6}" sibTransId="{D5F6B240-EAF8-42F1-B5A8-F02A96FC02B9}"/>
    <dgm:cxn modelId="{911BD65E-178C-9E48-9CB5-946805503A63}" type="presOf" srcId="{BC9806BB-28AC-414C-B6B1-7134F78A0A85}" destId="{4C591E06-3CFB-43B8-96B8-698A755BCD57}" srcOrd="0" destOrd="0" presId="urn:microsoft.com/office/officeart/2005/8/layout/hProcess9"/>
    <dgm:cxn modelId="{8A779547-B8B8-426F-93AF-44210AFE0FF6}" srcId="{7AE62C67-5BF4-458E-A933-5BA1C5549044}" destId="{BC9806BB-28AC-414C-B6B1-7134F78A0A85}" srcOrd="0" destOrd="0" parTransId="{15B1F96E-BAA6-49D5-A460-A9ABD0879943}" sibTransId="{702769C5-47A8-439E-9C6B-A57977EB8820}"/>
    <dgm:cxn modelId="{A84B219C-E87F-45EC-A85B-A96EDA54C9C6}" srcId="{7AE62C67-5BF4-458E-A933-5BA1C5549044}" destId="{9A8D7724-8013-4FD3-98D5-F217D0779B82}" srcOrd="1" destOrd="0" parTransId="{CDD3BF52-3605-48D8-9995-B10C8ED44DAA}" sibTransId="{8323B3BA-59D8-46C1-8A32-153F08E75A79}"/>
    <dgm:cxn modelId="{ACACE49C-DD18-9744-BCD5-6F377EBB7F66}" type="presOf" srcId="{9A8D7724-8013-4FD3-98D5-F217D0779B82}" destId="{146AF65B-217B-4BA6-AC54-0DBDD0912FFC}" srcOrd="0" destOrd="0" presId="urn:microsoft.com/office/officeart/2005/8/layout/hProcess9"/>
    <dgm:cxn modelId="{9A6E51FD-D976-B14E-A588-15684A13AC4A}" type="presOf" srcId="{49D19AEC-0078-49F2-B331-71BF98DA877B}" destId="{95E0CD64-941C-499A-806D-F3D044530C6E}" srcOrd="0" destOrd="0" presId="urn:microsoft.com/office/officeart/2005/8/layout/hProcess9"/>
    <dgm:cxn modelId="{449179E4-7D03-5240-A9BD-92684B0D16AF}" type="presParOf" srcId="{04D4F168-9F87-4D38-9ADF-8CF391089D74}" destId="{90261CFA-EAD8-45F0-A217-2442E27A50B4}" srcOrd="0" destOrd="0" presId="urn:microsoft.com/office/officeart/2005/8/layout/hProcess9"/>
    <dgm:cxn modelId="{FD31F0E2-8DDD-6C4D-9DF6-2265C0440FCB}" type="presParOf" srcId="{04D4F168-9F87-4D38-9ADF-8CF391089D74}" destId="{C2D0617F-B093-4A8A-91DB-EC7C0531EE9B}" srcOrd="1" destOrd="0" presId="urn:microsoft.com/office/officeart/2005/8/layout/hProcess9"/>
    <dgm:cxn modelId="{B7A3D0CE-26EE-0A48-A403-AEA30E49DDED}" type="presParOf" srcId="{C2D0617F-B093-4A8A-91DB-EC7C0531EE9B}" destId="{4C591E06-3CFB-43B8-96B8-698A755BCD57}" srcOrd="0" destOrd="0" presId="urn:microsoft.com/office/officeart/2005/8/layout/hProcess9"/>
    <dgm:cxn modelId="{F35BC9EA-877F-D043-8743-FBEF47EF155B}" type="presParOf" srcId="{C2D0617F-B093-4A8A-91DB-EC7C0531EE9B}" destId="{F2A88E66-F99C-43C7-AB3C-3D4980979C7F}" srcOrd="1" destOrd="0" presId="urn:microsoft.com/office/officeart/2005/8/layout/hProcess9"/>
    <dgm:cxn modelId="{04DEB461-AF1F-6C4F-B18E-0D997C3AAE66}" type="presParOf" srcId="{C2D0617F-B093-4A8A-91DB-EC7C0531EE9B}" destId="{146AF65B-217B-4BA6-AC54-0DBDD0912FFC}" srcOrd="2" destOrd="0" presId="urn:microsoft.com/office/officeart/2005/8/layout/hProcess9"/>
    <dgm:cxn modelId="{68C809F7-1AFF-5B47-A91F-1798F5E20D19}" type="presParOf" srcId="{C2D0617F-B093-4A8A-91DB-EC7C0531EE9B}" destId="{2E4AA967-C600-4607-B3C4-8E4987DACB24}" srcOrd="3" destOrd="0" presId="urn:microsoft.com/office/officeart/2005/8/layout/hProcess9"/>
    <dgm:cxn modelId="{6AE624B4-7529-F645-8526-C4950C6731BE}" type="presParOf" srcId="{C2D0617F-B093-4A8A-91DB-EC7C0531EE9B}" destId="{95E0CD64-941C-499A-806D-F3D044530C6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61CFA-EAD8-45F0-A217-2442E27A50B4}">
      <dsp:nvSpPr>
        <dsp:cNvPr id="0" name=""/>
        <dsp:cNvSpPr/>
      </dsp:nvSpPr>
      <dsp:spPr>
        <a:xfrm>
          <a:off x="380429" y="0"/>
          <a:ext cx="5255623" cy="4462715"/>
        </a:xfrm>
        <a:prstGeom prst="rightArrow">
          <a:avLst/>
        </a:prstGeom>
        <a:gradFill rotWithShape="0">
          <a:gsLst>
            <a:gs pos="0">
              <a:schemeClr val="accent3">
                <a:tint val="40000"/>
                <a:hueOff val="0"/>
                <a:satOff val="0"/>
                <a:lumOff val="0"/>
                <a:alphaOff val="0"/>
                <a:tint val="98000"/>
                <a:lumMod val="114000"/>
              </a:schemeClr>
            </a:gs>
            <a:gs pos="100000">
              <a:schemeClr val="accent3">
                <a:tint val="40000"/>
                <a:hueOff val="0"/>
                <a:satOff val="0"/>
                <a:lumOff val="0"/>
                <a:alphaOff val="0"/>
                <a:shade val="90000"/>
                <a:lumMod val="8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C591E06-3CFB-43B8-96B8-698A755BCD57}">
      <dsp:nvSpPr>
        <dsp:cNvPr id="0" name=""/>
        <dsp:cNvSpPr/>
      </dsp:nvSpPr>
      <dsp:spPr>
        <a:xfrm>
          <a:off x="4065" y="1259360"/>
          <a:ext cx="2024706" cy="1943994"/>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MY" sz="4400" kern="1200" dirty="0">
            <a:noFill/>
          </a:endParaRPr>
        </a:p>
      </dsp:txBody>
      <dsp:txXfrm>
        <a:off x="98963" y="1354258"/>
        <a:ext cx="1834910" cy="1754198"/>
      </dsp:txXfrm>
    </dsp:sp>
    <dsp:sp modelId="{146AF65B-217B-4BA6-AC54-0DBDD0912FFC}">
      <dsp:nvSpPr>
        <dsp:cNvPr id="0" name=""/>
        <dsp:cNvSpPr/>
      </dsp:nvSpPr>
      <dsp:spPr>
        <a:xfrm>
          <a:off x="2079190" y="1259360"/>
          <a:ext cx="2024706" cy="1943994"/>
        </a:xfrm>
        <a:prstGeom prst="roundRect">
          <a:avLst/>
        </a:prstGeom>
        <a:gradFill rotWithShape="0">
          <a:gsLst>
            <a:gs pos="0">
              <a:schemeClr val="accent3">
                <a:hueOff val="5624522"/>
                <a:satOff val="1095"/>
                <a:lumOff val="5882"/>
                <a:alphaOff val="0"/>
                <a:tint val="98000"/>
                <a:lumMod val="114000"/>
              </a:schemeClr>
            </a:gs>
            <a:gs pos="100000">
              <a:schemeClr val="accent3">
                <a:hueOff val="5624522"/>
                <a:satOff val="1095"/>
                <a:lumOff val="5882"/>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MY" sz="4400" kern="1200" dirty="0">
            <a:noFill/>
          </a:endParaRPr>
        </a:p>
      </dsp:txBody>
      <dsp:txXfrm>
        <a:off x="2174088" y="1354258"/>
        <a:ext cx="1834910" cy="1754198"/>
      </dsp:txXfrm>
    </dsp:sp>
    <dsp:sp modelId="{95E0CD64-941C-499A-806D-F3D044530C6E}">
      <dsp:nvSpPr>
        <dsp:cNvPr id="0" name=""/>
        <dsp:cNvSpPr/>
      </dsp:nvSpPr>
      <dsp:spPr>
        <a:xfrm>
          <a:off x="4154315" y="1259360"/>
          <a:ext cx="2024706" cy="1943994"/>
        </a:xfrm>
        <a:prstGeom prst="roundRect">
          <a:avLst/>
        </a:prstGeom>
        <a:gradFill rotWithShape="0">
          <a:gsLst>
            <a:gs pos="0">
              <a:schemeClr val="accent3">
                <a:hueOff val="11249043"/>
                <a:satOff val="2189"/>
                <a:lumOff val="11765"/>
                <a:alphaOff val="0"/>
                <a:tint val="98000"/>
                <a:lumMod val="114000"/>
              </a:schemeClr>
            </a:gs>
            <a:gs pos="100000">
              <a:schemeClr val="accent3">
                <a:hueOff val="11249043"/>
                <a:satOff val="2189"/>
                <a:lumOff val="11765"/>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MY" sz="4400" kern="1200" dirty="0">
            <a:noFill/>
          </a:endParaRPr>
        </a:p>
      </dsp:txBody>
      <dsp:txXfrm>
        <a:off x="4249213" y="1354258"/>
        <a:ext cx="1834910" cy="17541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43F3B-5223-4258-832F-DAEE5F6E315F}" type="datetimeFigureOut">
              <a:rPr lang="en-MY" smtClean="0"/>
              <a:t>19/11/2019</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5EF73-F6B0-476C-B4BC-AB1C7C3D0721}" type="slidenum">
              <a:rPr lang="en-MY" smtClean="0"/>
              <a:t>‹#›</a:t>
            </a:fld>
            <a:endParaRPr lang="en-MY"/>
          </a:p>
        </p:txBody>
      </p:sp>
    </p:spTree>
    <p:extLst>
      <p:ext uri="{BB962C8B-B14F-4D97-AF65-F5344CB8AC3E}">
        <p14:creationId xmlns:p14="http://schemas.microsoft.com/office/powerpoint/2010/main" val="350300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s-MY"/>
          </a:p>
        </p:txBody>
      </p:sp>
      <p:sp>
        <p:nvSpPr>
          <p:cNvPr id="4" name="Slide Number Placeholder 3"/>
          <p:cNvSpPr>
            <a:spLocks noGrp="1"/>
          </p:cNvSpPr>
          <p:nvPr>
            <p:ph type="sldNum" sz="quarter" idx="10"/>
          </p:nvPr>
        </p:nvSpPr>
        <p:spPr/>
        <p:txBody>
          <a:bodyPr/>
          <a:lstStyle/>
          <a:p>
            <a:fld id="{1A7831C4-0DFD-4B21-ACC7-9CE2E8F86C3A}" type="slidenum">
              <a:rPr lang="ms-MY" smtClean="0"/>
              <a:t>1</a:t>
            </a:fld>
            <a:endParaRPr lang="ms-MY"/>
          </a:p>
        </p:txBody>
      </p:sp>
    </p:spTree>
    <p:extLst>
      <p:ext uri="{BB962C8B-B14F-4D97-AF65-F5344CB8AC3E}">
        <p14:creationId xmlns:p14="http://schemas.microsoft.com/office/powerpoint/2010/main" val="674084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DD2C1FD-B040-4D4B-ABB9-E362E2CB280D}" type="slidenum">
              <a:rPr lang="en-GB" altLang="en-US"/>
              <a:pPr>
                <a:spcBef>
                  <a:spcPct val="0"/>
                </a:spcBef>
              </a:pPr>
              <a:t>19</a:t>
            </a:fld>
            <a:endParaRPr lang="en-GB" altLang="en-US"/>
          </a:p>
        </p:txBody>
      </p:sp>
    </p:spTree>
    <p:extLst>
      <p:ext uri="{BB962C8B-B14F-4D97-AF65-F5344CB8AC3E}">
        <p14:creationId xmlns:p14="http://schemas.microsoft.com/office/powerpoint/2010/main" val="80132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F6F7EB6-0498-0D44-A471-7A9B89F1436B}" type="slidenum">
              <a:rPr lang="en-GB" altLang="en-US"/>
              <a:pPr>
                <a:spcBef>
                  <a:spcPct val="0"/>
                </a:spcBef>
              </a:pPr>
              <a:t>20</a:t>
            </a:fld>
            <a:endParaRPr lang="en-GB" altLang="en-US"/>
          </a:p>
        </p:txBody>
      </p:sp>
    </p:spTree>
    <p:extLst>
      <p:ext uri="{BB962C8B-B14F-4D97-AF65-F5344CB8AC3E}">
        <p14:creationId xmlns:p14="http://schemas.microsoft.com/office/powerpoint/2010/main" val="502772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43AEF7C-AED8-7449-A14A-9452994A4D0A}" type="slidenum">
              <a:rPr lang="en-GB" altLang="en-US"/>
              <a:pPr>
                <a:spcBef>
                  <a:spcPct val="0"/>
                </a:spcBef>
              </a:pPr>
              <a:t>21</a:t>
            </a:fld>
            <a:endParaRPr lang="en-GB" altLang="en-US"/>
          </a:p>
        </p:txBody>
      </p:sp>
    </p:spTree>
    <p:extLst>
      <p:ext uri="{BB962C8B-B14F-4D97-AF65-F5344CB8AC3E}">
        <p14:creationId xmlns:p14="http://schemas.microsoft.com/office/powerpoint/2010/main" val="1339951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92DF69E-41D7-8943-8C67-39FF1E0BB2F5}" type="slidenum">
              <a:rPr lang="en-GB" altLang="en-US"/>
              <a:pPr>
                <a:spcBef>
                  <a:spcPct val="0"/>
                </a:spcBef>
              </a:pPr>
              <a:t>22</a:t>
            </a:fld>
            <a:endParaRPr lang="en-GB" altLang="en-US"/>
          </a:p>
        </p:txBody>
      </p:sp>
    </p:spTree>
    <p:extLst>
      <p:ext uri="{BB962C8B-B14F-4D97-AF65-F5344CB8AC3E}">
        <p14:creationId xmlns:p14="http://schemas.microsoft.com/office/powerpoint/2010/main" val="149123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9204843-B2EF-864A-87F6-94D61E5419A0}" type="slidenum">
              <a:rPr lang="en-GB" altLang="en-US"/>
              <a:pPr>
                <a:spcBef>
                  <a:spcPct val="0"/>
                </a:spcBef>
              </a:pPr>
              <a:t>23</a:t>
            </a:fld>
            <a:endParaRPr lang="en-GB" altLang="en-US"/>
          </a:p>
        </p:txBody>
      </p:sp>
    </p:spTree>
    <p:extLst>
      <p:ext uri="{BB962C8B-B14F-4D97-AF65-F5344CB8AC3E}">
        <p14:creationId xmlns:p14="http://schemas.microsoft.com/office/powerpoint/2010/main" val="185770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7929584-E66D-5B41-9250-DA28DD7B7718}" type="slidenum">
              <a:rPr lang="en-GB" altLang="en-US"/>
              <a:pPr>
                <a:spcBef>
                  <a:spcPct val="0"/>
                </a:spcBef>
              </a:pPr>
              <a:t>24</a:t>
            </a:fld>
            <a:endParaRPr lang="en-GB" altLang="en-US"/>
          </a:p>
        </p:txBody>
      </p:sp>
    </p:spTree>
    <p:extLst>
      <p:ext uri="{BB962C8B-B14F-4D97-AF65-F5344CB8AC3E}">
        <p14:creationId xmlns:p14="http://schemas.microsoft.com/office/powerpoint/2010/main" val="1607855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1A7831C4-0DFD-4B21-ACC7-9CE2E8F86C3A}" type="slidenum">
              <a:rPr lang="ms-MY" smtClean="0"/>
              <a:t>28</a:t>
            </a:fld>
            <a:endParaRPr lang="ms-MY"/>
          </a:p>
        </p:txBody>
      </p:sp>
    </p:spTree>
    <p:extLst>
      <p:ext uri="{BB962C8B-B14F-4D97-AF65-F5344CB8AC3E}">
        <p14:creationId xmlns:p14="http://schemas.microsoft.com/office/powerpoint/2010/main" val="708506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1A7831C4-0DFD-4B21-ACC7-9CE2E8F86C3A}" type="slidenum">
              <a:rPr lang="ms-MY" smtClean="0"/>
              <a:t>29</a:t>
            </a:fld>
            <a:endParaRPr lang="ms-MY"/>
          </a:p>
        </p:txBody>
      </p:sp>
    </p:spTree>
    <p:extLst>
      <p:ext uri="{BB962C8B-B14F-4D97-AF65-F5344CB8AC3E}">
        <p14:creationId xmlns:p14="http://schemas.microsoft.com/office/powerpoint/2010/main" val="190458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s-MY" dirty="0"/>
          </a:p>
        </p:txBody>
      </p:sp>
      <p:sp>
        <p:nvSpPr>
          <p:cNvPr id="4" name="Slide Number Placeholder 3"/>
          <p:cNvSpPr>
            <a:spLocks noGrp="1"/>
          </p:cNvSpPr>
          <p:nvPr>
            <p:ph type="sldNum" sz="quarter" idx="10"/>
          </p:nvPr>
        </p:nvSpPr>
        <p:spPr/>
        <p:txBody>
          <a:bodyPr/>
          <a:lstStyle/>
          <a:p>
            <a:fld id="{1A7831C4-0DFD-4B21-ACC7-9CE2E8F86C3A}" type="slidenum">
              <a:rPr lang="ms-MY" smtClean="0"/>
              <a:t>32</a:t>
            </a:fld>
            <a:endParaRPr lang="ms-MY"/>
          </a:p>
        </p:txBody>
      </p:sp>
    </p:spTree>
    <p:extLst>
      <p:ext uri="{BB962C8B-B14F-4D97-AF65-F5344CB8AC3E}">
        <p14:creationId xmlns:p14="http://schemas.microsoft.com/office/powerpoint/2010/main" val="401927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s-MY"/>
          </a:p>
        </p:txBody>
      </p:sp>
      <p:sp>
        <p:nvSpPr>
          <p:cNvPr id="4" name="Slide Number Placeholder 3"/>
          <p:cNvSpPr>
            <a:spLocks noGrp="1"/>
          </p:cNvSpPr>
          <p:nvPr>
            <p:ph type="sldNum" sz="quarter" idx="10"/>
          </p:nvPr>
        </p:nvSpPr>
        <p:spPr/>
        <p:txBody>
          <a:bodyPr/>
          <a:lstStyle/>
          <a:p>
            <a:fld id="{F8116D63-8329-4920-8BC5-D21B4506CC5F}" type="slidenum">
              <a:rPr lang="ms-MY" smtClean="0"/>
              <a:t>38</a:t>
            </a:fld>
            <a:endParaRPr lang="ms-MY"/>
          </a:p>
        </p:txBody>
      </p:sp>
    </p:spTree>
    <p:extLst>
      <p:ext uri="{BB962C8B-B14F-4D97-AF65-F5344CB8AC3E}">
        <p14:creationId xmlns:p14="http://schemas.microsoft.com/office/powerpoint/2010/main" val="96146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685800" y="1143000"/>
            <a:ext cx="5486400" cy="3086100"/>
          </a:xfrm>
          <a:ln/>
        </p:spPr>
      </p:sp>
      <p:sp>
        <p:nvSpPr>
          <p:cNvPr id="103427"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u="sng" dirty="0"/>
              <a:t>Guidance notes:</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US" altLang="en-US" dirty="0"/>
              <a:t>We all know this intuitively</a:t>
            </a:r>
            <a:r>
              <a:rPr lang="en-US" altLang="en-US" baseline="0" dirty="0"/>
              <a:t>… but it is normal and tempting to develop an approach and stick with it… </a:t>
            </a:r>
          </a:p>
          <a:p>
            <a:pPr marL="171450" indent="-171450">
              <a:buFont typeface="Arial" panose="020B0604020202020204" pitchFamily="34" charset="0"/>
              <a:buChar char="•"/>
            </a:pPr>
            <a:r>
              <a:rPr lang="en-US" altLang="en-US" baseline="0" dirty="0"/>
              <a:t>How many deliverers are armed with the skills and tools to be responsive to different people with different sets of needs?</a:t>
            </a:r>
            <a:endParaRPr lang="en-US" altLang="en-US" dirty="0"/>
          </a:p>
        </p:txBody>
      </p:sp>
      <p:sp>
        <p:nvSpPr>
          <p:cNvPr id="103428" name="Date Placeholder 3"/>
          <p:cNvSpPr>
            <a:spLocks noGrp="1"/>
          </p:cNvSpPr>
          <p:nvPr>
            <p:ph type="dt" sz="quarter" idx="1"/>
          </p:nvPr>
        </p:nvSpPr>
        <p:spPr>
          <a:noFill/>
        </p:spPr>
        <p:txBody>
          <a:bodyPr/>
          <a:lstStyle>
            <a:lvl1pPr>
              <a:defRPr>
                <a:solidFill>
                  <a:schemeClr val="tx1"/>
                </a:solidFill>
                <a:latin typeface="HelveticaNeue LT 45 Light" panose="020B0404020002020204" pitchFamily="34" charset="0"/>
              </a:defRPr>
            </a:lvl1pPr>
            <a:lvl2pPr marL="742950" indent="-285750">
              <a:defRPr>
                <a:solidFill>
                  <a:schemeClr val="tx1"/>
                </a:solidFill>
                <a:latin typeface="HelveticaNeue LT 45 Light" panose="020B0404020002020204" pitchFamily="34" charset="0"/>
              </a:defRPr>
            </a:lvl2pPr>
            <a:lvl3pPr marL="1143000" indent="-228600">
              <a:defRPr>
                <a:solidFill>
                  <a:schemeClr val="tx1"/>
                </a:solidFill>
                <a:latin typeface="HelveticaNeue LT 45 Light" panose="020B0404020002020204" pitchFamily="34" charset="0"/>
              </a:defRPr>
            </a:lvl3pPr>
            <a:lvl4pPr marL="1600200" indent="-228600">
              <a:defRPr>
                <a:solidFill>
                  <a:schemeClr val="tx1"/>
                </a:solidFill>
                <a:latin typeface="HelveticaNeue LT 45 Light" panose="020B0404020002020204" pitchFamily="34" charset="0"/>
              </a:defRPr>
            </a:lvl4pPr>
            <a:lvl5pPr marL="2057400" indent="-228600">
              <a:defRPr>
                <a:solidFill>
                  <a:schemeClr val="tx1"/>
                </a:solidFill>
                <a:latin typeface="HelveticaNeue LT 45 Light" panose="020B0404020002020204" pitchFamily="34" charset="0"/>
              </a:defRPr>
            </a:lvl5pPr>
            <a:lvl6pPr marL="2514600" indent="-228600" eaLnBrk="0" fontAlgn="base" hangingPunct="0">
              <a:spcBef>
                <a:spcPct val="0"/>
              </a:spcBef>
              <a:spcAft>
                <a:spcPct val="0"/>
              </a:spcAft>
              <a:defRPr>
                <a:solidFill>
                  <a:schemeClr val="tx1"/>
                </a:solidFill>
                <a:latin typeface="HelveticaNeue LT 45 Light" panose="020B0404020002020204" pitchFamily="34" charset="0"/>
              </a:defRPr>
            </a:lvl6pPr>
            <a:lvl7pPr marL="2971800" indent="-228600" eaLnBrk="0" fontAlgn="base" hangingPunct="0">
              <a:spcBef>
                <a:spcPct val="0"/>
              </a:spcBef>
              <a:spcAft>
                <a:spcPct val="0"/>
              </a:spcAft>
              <a:defRPr>
                <a:solidFill>
                  <a:schemeClr val="tx1"/>
                </a:solidFill>
                <a:latin typeface="HelveticaNeue LT 45 Light" panose="020B0404020002020204" pitchFamily="34" charset="0"/>
              </a:defRPr>
            </a:lvl7pPr>
            <a:lvl8pPr marL="3429000" indent="-228600" eaLnBrk="0" fontAlgn="base" hangingPunct="0">
              <a:spcBef>
                <a:spcPct val="0"/>
              </a:spcBef>
              <a:spcAft>
                <a:spcPct val="0"/>
              </a:spcAft>
              <a:defRPr>
                <a:solidFill>
                  <a:schemeClr val="tx1"/>
                </a:solidFill>
                <a:latin typeface="HelveticaNeue LT 45 Light" panose="020B0404020002020204" pitchFamily="34" charset="0"/>
              </a:defRPr>
            </a:lvl8pPr>
            <a:lvl9pPr marL="3886200" indent="-228600" eaLnBrk="0" fontAlgn="base" hangingPunct="0">
              <a:spcBef>
                <a:spcPct val="0"/>
              </a:spcBef>
              <a:spcAft>
                <a:spcPct val="0"/>
              </a:spcAft>
              <a:defRPr>
                <a:solidFill>
                  <a:schemeClr val="tx1"/>
                </a:solidFill>
                <a:latin typeface="HelveticaNeue LT 45 Light" panose="020B0404020002020204" pitchFamily="34" charset="0"/>
              </a:defRPr>
            </a:lvl9pPr>
          </a:lstStyle>
          <a:p>
            <a:fld id="{3C06C25C-0702-49BF-92B3-137FC31867A4}" type="datetime3">
              <a:rPr lang="en-GB" altLang="en-US" smtClean="0">
                <a:solidFill>
                  <a:srgbClr val="000000"/>
                </a:solidFill>
              </a:rPr>
              <a:pPr/>
              <a:t>19 November, 2019</a:t>
            </a:fld>
            <a:endParaRPr lang="en-GB" altLang="en-US" dirty="0">
              <a:solidFill>
                <a:srgbClr val="000000"/>
              </a:solidFill>
            </a:endParaRPr>
          </a:p>
        </p:txBody>
      </p:sp>
      <p:sp>
        <p:nvSpPr>
          <p:cNvPr id="103429" name="Slide Number Placeholder 4"/>
          <p:cNvSpPr>
            <a:spLocks noGrp="1"/>
          </p:cNvSpPr>
          <p:nvPr>
            <p:ph type="sldNum" sz="quarter" idx="5"/>
          </p:nvPr>
        </p:nvSpPr>
        <p:spPr>
          <a:noFill/>
        </p:spPr>
        <p:txBody>
          <a:bodyPr/>
          <a:lstStyle>
            <a:lvl1pPr>
              <a:defRPr>
                <a:solidFill>
                  <a:schemeClr val="tx1"/>
                </a:solidFill>
                <a:latin typeface="HelveticaNeue LT 45 Light" panose="020B0404020002020204" pitchFamily="34" charset="0"/>
              </a:defRPr>
            </a:lvl1pPr>
            <a:lvl2pPr marL="742950" indent="-285750">
              <a:defRPr>
                <a:solidFill>
                  <a:schemeClr val="tx1"/>
                </a:solidFill>
                <a:latin typeface="HelveticaNeue LT 45 Light" panose="020B0404020002020204" pitchFamily="34" charset="0"/>
              </a:defRPr>
            </a:lvl2pPr>
            <a:lvl3pPr marL="1143000" indent="-228600">
              <a:defRPr>
                <a:solidFill>
                  <a:schemeClr val="tx1"/>
                </a:solidFill>
                <a:latin typeface="HelveticaNeue LT 45 Light" panose="020B0404020002020204" pitchFamily="34" charset="0"/>
              </a:defRPr>
            </a:lvl3pPr>
            <a:lvl4pPr marL="1600200" indent="-228600">
              <a:defRPr>
                <a:solidFill>
                  <a:schemeClr val="tx1"/>
                </a:solidFill>
                <a:latin typeface="HelveticaNeue LT 45 Light" panose="020B0404020002020204" pitchFamily="34" charset="0"/>
              </a:defRPr>
            </a:lvl4pPr>
            <a:lvl5pPr marL="2057400" indent="-228600">
              <a:defRPr>
                <a:solidFill>
                  <a:schemeClr val="tx1"/>
                </a:solidFill>
                <a:latin typeface="HelveticaNeue LT 45 Light" panose="020B0404020002020204" pitchFamily="34" charset="0"/>
              </a:defRPr>
            </a:lvl5pPr>
            <a:lvl6pPr marL="2514600" indent="-228600" eaLnBrk="0" fontAlgn="base" hangingPunct="0">
              <a:spcBef>
                <a:spcPct val="0"/>
              </a:spcBef>
              <a:spcAft>
                <a:spcPct val="0"/>
              </a:spcAft>
              <a:defRPr>
                <a:solidFill>
                  <a:schemeClr val="tx1"/>
                </a:solidFill>
                <a:latin typeface="HelveticaNeue LT 45 Light" panose="020B0404020002020204" pitchFamily="34" charset="0"/>
              </a:defRPr>
            </a:lvl6pPr>
            <a:lvl7pPr marL="2971800" indent="-228600" eaLnBrk="0" fontAlgn="base" hangingPunct="0">
              <a:spcBef>
                <a:spcPct val="0"/>
              </a:spcBef>
              <a:spcAft>
                <a:spcPct val="0"/>
              </a:spcAft>
              <a:defRPr>
                <a:solidFill>
                  <a:schemeClr val="tx1"/>
                </a:solidFill>
                <a:latin typeface="HelveticaNeue LT 45 Light" panose="020B0404020002020204" pitchFamily="34" charset="0"/>
              </a:defRPr>
            </a:lvl7pPr>
            <a:lvl8pPr marL="3429000" indent="-228600" eaLnBrk="0" fontAlgn="base" hangingPunct="0">
              <a:spcBef>
                <a:spcPct val="0"/>
              </a:spcBef>
              <a:spcAft>
                <a:spcPct val="0"/>
              </a:spcAft>
              <a:defRPr>
                <a:solidFill>
                  <a:schemeClr val="tx1"/>
                </a:solidFill>
                <a:latin typeface="HelveticaNeue LT 45 Light" panose="020B0404020002020204" pitchFamily="34" charset="0"/>
              </a:defRPr>
            </a:lvl8pPr>
            <a:lvl9pPr marL="3886200" indent="-228600" eaLnBrk="0" fontAlgn="base" hangingPunct="0">
              <a:spcBef>
                <a:spcPct val="0"/>
              </a:spcBef>
              <a:spcAft>
                <a:spcPct val="0"/>
              </a:spcAft>
              <a:defRPr>
                <a:solidFill>
                  <a:schemeClr val="tx1"/>
                </a:solidFill>
                <a:latin typeface="HelveticaNeue LT 45 Light" panose="020B0404020002020204" pitchFamily="34" charset="0"/>
              </a:defRPr>
            </a:lvl9pPr>
          </a:lstStyle>
          <a:p>
            <a:fld id="{4A3BC5E6-9F7D-4A35-BB7B-F591D2DF4C2B}" type="slidenum">
              <a:rPr lang="en-GB" altLang="en-US" smtClean="0">
                <a:solidFill>
                  <a:srgbClr val="000000"/>
                </a:solidFill>
              </a:rPr>
              <a:pPr/>
              <a:t>5</a:t>
            </a:fld>
            <a:endParaRPr lang="en-GB" altLang="en-US" dirty="0">
              <a:solidFill>
                <a:srgbClr val="000000"/>
              </a:solidFill>
            </a:endParaRPr>
          </a:p>
        </p:txBody>
      </p:sp>
    </p:spTree>
    <p:extLst>
      <p:ext uri="{BB962C8B-B14F-4D97-AF65-F5344CB8AC3E}">
        <p14:creationId xmlns:p14="http://schemas.microsoft.com/office/powerpoint/2010/main" val="76825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9C18351-3B6F-7E45-B949-CF3F376737B9}" type="slidenum">
              <a:rPr lang="en-GB" altLang="en-US"/>
              <a:pPr>
                <a:spcBef>
                  <a:spcPct val="0"/>
                </a:spcBef>
              </a:pPr>
              <a:t>6</a:t>
            </a:fld>
            <a:endParaRPr lang="en-GB" altLang="en-US"/>
          </a:p>
        </p:txBody>
      </p:sp>
    </p:spTree>
    <p:extLst>
      <p:ext uri="{BB962C8B-B14F-4D97-AF65-F5344CB8AC3E}">
        <p14:creationId xmlns:p14="http://schemas.microsoft.com/office/powerpoint/2010/main" val="110656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u="sng" dirty="0"/>
              <a:t>Guidance notes:</a:t>
            </a:r>
          </a:p>
          <a:p>
            <a:endParaRPr lang="en-GB" sz="1200" b="0" i="0" u="sng" strike="noStrike" kern="1200" baseline="0" dirty="0">
              <a:solidFill>
                <a:schemeClr val="tx1"/>
              </a:solidFill>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ea typeface="+mn-ea"/>
                <a:cs typeface="+mn-cs"/>
              </a:rPr>
              <a:t> In order for sport to engage women, it must align itself with their values</a:t>
            </a:r>
          </a:p>
          <a:p>
            <a:pPr marL="171450" indent="-171450">
              <a:buFont typeface="Arial" panose="020B0604020202020204" pitchFamily="34" charset="0"/>
              <a:buChar char="•"/>
            </a:pPr>
            <a:r>
              <a:rPr lang="en-GB" sz="1200" b="0" i="0" u="none" strike="noStrike" kern="1200" baseline="0" dirty="0">
                <a:solidFill>
                  <a:schemeClr val="tx1"/>
                </a:solidFill>
                <a:ea typeface="+mn-ea"/>
                <a:cs typeface="+mn-cs"/>
              </a:rPr>
              <a:t>The fitness industry is currently very well positioned to the Looking Good and Feeling Good values – big marketing spend, high visibility and strategic communications from commercial providers</a:t>
            </a:r>
          </a:p>
          <a:p>
            <a:pPr marL="171450" indent="-171450">
              <a:buFont typeface="Arial" panose="020B0604020202020204" pitchFamily="34" charset="0"/>
              <a:buChar char="•"/>
            </a:pPr>
            <a:r>
              <a:rPr lang="en-GB" sz="1200" b="0" i="0" u="none" strike="noStrike" kern="1200" baseline="0" dirty="0">
                <a:solidFill>
                  <a:schemeClr val="tx1"/>
                </a:solidFill>
                <a:ea typeface="+mn-ea"/>
                <a:cs typeface="+mn-cs"/>
              </a:rPr>
              <a:t>Sport is not very well positioned but we can align it much more effectively – we need to re-design and re-position sport and physical activity to the values and engage women and girls </a:t>
            </a:r>
          </a:p>
          <a:p>
            <a:pPr marL="171450" indent="-171450">
              <a:buFont typeface="Arial" panose="020B0604020202020204" pitchFamily="34" charset="0"/>
              <a:buChar char="•"/>
            </a:pPr>
            <a:endParaRPr lang="en-GB" sz="1200" b="0" i="0" u="none" strike="noStrike" kern="1200" baseline="0" dirty="0">
              <a:solidFill>
                <a:schemeClr val="tx1"/>
              </a:solidFill>
              <a:ea typeface="+mn-ea"/>
              <a:cs typeface="+mn-cs"/>
            </a:endParaRPr>
          </a:p>
          <a:p>
            <a:pPr marL="0" indent="0">
              <a:buFont typeface="Arial" panose="020B0604020202020204" pitchFamily="34" charset="0"/>
              <a:buNone/>
            </a:pPr>
            <a:endParaRPr lang="en-GB" sz="1200" b="0" i="0" u="none" strike="noStrike" kern="1200" baseline="0" dirty="0">
              <a:solidFill>
                <a:schemeClr val="tx1"/>
              </a:solidFill>
              <a:ea typeface="+mn-ea"/>
              <a:cs typeface="+mn-cs"/>
            </a:endParaRPr>
          </a:p>
          <a:p>
            <a:pPr marL="0" indent="0">
              <a:buFont typeface="Arial" panose="020B0604020202020204" pitchFamily="34" charset="0"/>
              <a:buNone/>
            </a:pPr>
            <a:endParaRPr lang="en-GB" sz="1200" b="0" i="0" u="none" strike="noStrike" kern="1200" baseline="0" dirty="0">
              <a:solidFill>
                <a:schemeClr val="tx1"/>
              </a:solidFill>
              <a:ea typeface="+mn-ea"/>
              <a:cs typeface="+mn-cs"/>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1363" indent="-284163">
              <a:defRPr>
                <a:solidFill>
                  <a:schemeClr val="tx1"/>
                </a:solidFill>
                <a:latin typeface="Verdana" panose="020B0604030504040204" pitchFamily="34" charset="0"/>
                <a:cs typeface="Arial" panose="020B0604020202020204" pitchFamily="34" charset="0"/>
              </a:defRPr>
            </a:lvl2pPr>
            <a:lvl3pPr marL="1141413" indent="-227013">
              <a:defRPr>
                <a:solidFill>
                  <a:schemeClr val="tx1"/>
                </a:solidFill>
                <a:latin typeface="Verdana" panose="020B0604030504040204" pitchFamily="34" charset="0"/>
                <a:cs typeface="Arial" panose="020B0604020202020204" pitchFamily="34" charset="0"/>
              </a:defRPr>
            </a:lvl3pPr>
            <a:lvl4pPr marL="1598613" indent="-227013">
              <a:defRPr>
                <a:solidFill>
                  <a:schemeClr val="tx1"/>
                </a:solidFill>
                <a:latin typeface="Verdana" panose="020B0604030504040204" pitchFamily="34" charset="0"/>
                <a:cs typeface="Arial" panose="020B0604020202020204" pitchFamily="34" charset="0"/>
              </a:defRPr>
            </a:lvl4pPr>
            <a:lvl5pPr marL="2055813" indent="-227013">
              <a:defRPr>
                <a:solidFill>
                  <a:schemeClr val="tx1"/>
                </a:solidFill>
                <a:latin typeface="Verdana" panose="020B060403050404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B3E050E-55F1-4AF4-80FB-65A4E5AFC819}" type="slidenum">
              <a:rPr lang="en-GB" altLang="en-US" smtClean="0">
                <a:solidFill>
                  <a:srgbClr val="000000"/>
                </a:solidFill>
                <a:latin typeface="Arial" panose="020B0604020202020204" pitchFamily="34" charset="0"/>
                <a:ea typeface="ヒラギノ角ゴ Pro W3" pitchFamily="-84" charset="-128"/>
              </a:rPr>
              <a:pPr/>
              <a:t>7</a:t>
            </a:fld>
            <a:endParaRPr lang="en-GB" altLang="en-US" dirty="0">
              <a:solidFill>
                <a:srgbClr val="000000"/>
              </a:solidFill>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6117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2813" rtl="0" eaLnBrk="1" fontAlgn="auto" latinLnBrk="0" hangingPunct="1">
              <a:lnSpc>
                <a:spcPct val="100000"/>
              </a:lnSpc>
              <a:spcBef>
                <a:spcPts val="0"/>
              </a:spcBef>
              <a:spcAft>
                <a:spcPts val="0"/>
              </a:spcAft>
              <a:buClrTx/>
              <a:buSzTx/>
              <a:buFontTx/>
              <a:buNone/>
              <a:tabLst/>
              <a:defRPr/>
            </a:pPr>
            <a:r>
              <a:rPr lang="en-GB" altLang="en-US" b="1" u="sng" dirty="0"/>
              <a:t>Guidance notes:</a:t>
            </a:r>
          </a:p>
          <a:p>
            <a:pPr marL="171450" indent="-171450" defTabSz="912813">
              <a:buFont typeface="Arial" panose="020B0604020202020204" pitchFamily="34" charset="0"/>
              <a:buChar char="•"/>
            </a:pPr>
            <a:endParaRPr lang="en-GB" altLang="en-US" b="0" dirty="0"/>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Women hold six core values which inform their behaviour and decision making</a:t>
            </a:r>
          </a:p>
          <a:p>
            <a:pPr marL="171450" indent="-171450">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mn-cs"/>
              </a:rPr>
              <a:t>The six core values that the research has identified as being those women prioritise in life are:</a:t>
            </a:r>
          </a:p>
          <a:p>
            <a:endParaRPr lang="en-GB" sz="1200" b="0" i="0" u="none" strike="noStrike" kern="1200" baseline="0" dirty="0">
              <a:solidFill>
                <a:schemeClr val="tx1"/>
              </a:solidFill>
              <a:latin typeface="Arial" panose="020B0604020202020204" pitchFamily="34" charset="0"/>
              <a:ea typeface="+mn-ea"/>
              <a:cs typeface="+mn-cs"/>
            </a:endParaRPr>
          </a:p>
          <a:p>
            <a:pPr lvl="1"/>
            <a:r>
              <a:rPr lang="en-GB" sz="1200" b="0" i="0" u="none" strike="noStrike" kern="1200" baseline="0" dirty="0">
                <a:solidFill>
                  <a:schemeClr val="tx1"/>
                </a:solidFill>
                <a:latin typeface="Arial" panose="020B0604020202020204" pitchFamily="34" charset="0"/>
                <a:ea typeface="+mn-ea"/>
                <a:cs typeface="+mn-cs"/>
              </a:rPr>
              <a:t>• looking good</a:t>
            </a:r>
          </a:p>
          <a:p>
            <a:pPr lvl="1"/>
            <a:r>
              <a:rPr lang="en-GB" sz="1200" b="0" i="0" u="none" strike="noStrike" kern="1200" baseline="0" dirty="0">
                <a:solidFill>
                  <a:schemeClr val="tx1"/>
                </a:solidFill>
                <a:latin typeface="Arial" panose="020B0604020202020204" pitchFamily="34" charset="0"/>
                <a:ea typeface="+mn-ea"/>
                <a:cs typeface="+mn-cs"/>
              </a:rPr>
              <a:t>• feeling good</a:t>
            </a:r>
          </a:p>
          <a:p>
            <a:pPr lvl="1"/>
            <a:r>
              <a:rPr lang="en-GB" sz="1200" b="0" i="0" u="none" strike="noStrike" kern="1200" baseline="0" dirty="0">
                <a:solidFill>
                  <a:schemeClr val="tx1"/>
                </a:solidFill>
                <a:latin typeface="Arial" panose="020B0604020202020204" pitchFamily="34" charset="0"/>
                <a:ea typeface="+mn-ea"/>
                <a:cs typeface="+mn-cs"/>
              </a:rPr>
              <a:t>• achieving goals</a:t>
            </a:r>
          </a:p>
          <a:p>
            <a:pPr lvl="1"/>
            <a:r>
              <a:rPr lang="en-GB" sz="1200" b="0" i="0" u="none" strike="noStrike" kern="1200" baseline="0" dirty="0">
                <a:solidFill>
                  <a:schemeClr val="tx1"/>
                </a:solidFill>
                <a:latin typeface="Arial" panose="020B0604020202020204" pitchFamily="34" charset="0"/>
                <a:ea typeface="+mn-ea"/>
                <a:cs typeface="+mn-cs"/>
              </a:rPr>
              <a:t>• developing skills</a:t>
            </a:r>
          </a:p>
          <a:p>
            <a:pPr lvl="1"/>
            <a:r>
              <a:rPr lang="en-GB" sz="1200" b="0" i="0" u="none" strike="noStrike" kern="1200" baseline="0" dirty="0">
                <a:solidFill>
                  <a:schemeClr val="tx1"/>
                </a:solidFill>
                <a:latin typeface="Arial" panose="020B0604020202020204" pitchFamily="34" charset="0"/>
                <a:ea typeface="+mn-ea"/>
                <a:cs typeface="+mn-cs"/>
              </a:rPr>
              <a:t>• nurturing friends and family</a:t>
            </a:r>
          </a:p>
          <a:p>
            <a:pPr lvl="1"/>
            <a:r>
              <a:rPr lang="en-GB" sz="1200" b="0" i="0" u="none" strike="noStrike" kern="1200" baseline="0" dirty="0">
                <a:solidFill>
                  <a:schemeClr val="tx1"/>
                </a:solidFill>
                <a:latin typeface="Arial" panose="020B0604020202020204" pitchFamily="34" charset="0"/>
                <a:ea typeface="+mn-ea"/>
                <a:cs typeface="+mn-cs"/>
              </a:rPr>
              <a:t>• having fun</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0" u="none" strike="noStrike" kern="1200" baseline="0" dirty="0">
                <a:solidFill>
                  <a:schemeClr val="tx1"/>
                </a:solidFill>
                <a:latin typeface="Arial" panose="020B0604020202020204" pitchFamily="34" charset="0"/>
                <a:ea typeface="+mn-ea"/>
                <a:cs typeface="+mn-cs"/>
              </a:rPr>
              <a:t>They represent what is important to women in modern life and how they want to spend their time and energy. These values will be dialled up and down for different women and at different stages in their lives.</a:t>
            </a:r>
            <a:endParaRPr lang="en-GB" altLang="en-US" b="1" dirty="0"/>
          </a:p>
          <a:p>
            <a:pPr defTabSz="912813"/>
            <a:endParaRPr lang="en-GB" altLang="en-US" b="1" dirty="0"/>
          </a:p>
          <a:p>
            <a:r>
              <a:rPr lang="en-GB" sz="1200" b="1" i="0" u="none" strike="noStrike" kern="1200" baseline="0" dirty="0">
                <a:solidFill>
                  <a:schemeClr val="tx1"/>
                </a:solidFill>
                <a:latin typeface="Arial" panose="020B0604020202020204" pitchFamily="34" charset="0"/>
                <a:ea typeface="+mn-ea"/>
                <a:cs typeface="+mn-cs"/>
              </a:rPr>
              <a:t>Feeling good </a:t>
            </a:r>
            <a:r>
              <a:rPr lang="en-GB" sz="1200" b="0" i="0" u="none" strike="noStrike" kern="1200" baseline="0" dirty="0">
                <a:solidFill>
                  <a:schemeClr val="tx1"/>
                </a:solidFill>
                <a:latin typeface="Arial" panose="020B0604020202020204" pitchFamily="34" charset="0"/>
                <a:ea typeface="+mn-ea"/>
                <a:cs typeface="+mn-cs"/>
              </a:rPr>
              <a:t>is a growing priority for women. Women see the importance of looking after holistic mind, body and soul, as contributing to longer term health. They are increasingly investing in their emotional and spiritual wellbeing as well as physical. Wholesome experiences and ‘me-time’ are increasingly being prioritised as women seek to avoid letting stressful lives get the better of them.</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“I feel fitter and stronger and happier and more comfortable in my body than ever, none of that is related to my dress size or goal weight but instead the strength I am building in my muscles.” (Linda)</a:t>
            </a:r>
          </a:p>
          <a:p>
            <a:endParaRPr lang="en-GB" sz="1200" b="1"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Looking good </a:t>
            </a:r>
            <a:r>
              <a:rPr lang="en-GB" sz="1200" b="0" i="0" u="none" strike="noStrike" kern="1200" baseline="0" dirty="0">
                <a:solidFill>
                  <a:schemeClr val="tx1"/>
                </a:solidFill>
                <a:latin typeface="Arial" panose="020B0604020202020204" pitchFamily="34" charset="0"/>
                <a:ea typeface="+mn-ea"/>
                <a:cs typeface="+mn-cs"/>
              </a:rPr>
              <a:t>is a value that resonates with many women, and increases in importance at different times in their lives. This can include being slim, toned, having muscle definition or taking care of hair and nails. The importance of this value is likely to increase when women are approaching ‘on show’ events like weddings, holidays and parties.</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“All I’m thinking about is my body in a bikini on the beach.” (Poppy)</a:t>
            </a:r>
          </a:p>
          <a:p>
            <a:endParaRPr lang="en-GB" sz="1200" b="1"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Nurturing friends and family: </a:t>
            </a:r>
            <a:r>
              <a:rPr lang="en-GB" sz="1200" b="0" i="0" u="none" strike="noStrike" kern="1200" baseline="0" dirty="0">
                <a:solidFill>
                  <a:schemeClr val="tx1"/>
                </a:solidFill>
                <a:latin typeface="Arial" panose="020B0604020202020204" pitchFamily="34" charset="0"/>
                <a:ea typeface="+mn-ea"/>
                <a:cs typeface="+mn-cs"/>
              </a:rPr>
              <a:t>Women value spending time with family, friends, children and partners, often instinctively prioritising others’ needs over their own. Wives and mothers invest their time in their family’s development - particularly in the case of their own children. Women often adopt the role as family linchpin.</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“My commitment is at home and my family are almost my team, I need to be there for them.” (Sam)</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Achieving goals: </a:t>
            </a:r>
            <a:r>
              <a:rPr lang="en-GB" sz="1200" b="0" i="0" u="none" strike="noStrike" kern="1200" baseline="0" dirty="0">
                <a:solidFill>
                  <a:schemeClr val="tx1"/>
                </a:solidFill>
                <a:latin typeface="Arial" panose="020B0604020202020204" pitchFamily="34" charset="0"/>
                <a:ea typeface="+mn-ea"/>
                <a:cs typeface="+mn-cs"/>
              </a:rPr>
              <a:t>Women like to feel as if they are progressing in life. They set themselves goals of what they’d like to achieve in life, not just professionally but also personally, and feel a great sense of satisfaction when they are able to tick these off. Women can be very determined in seeking to achieve these goals, especially when proving others wrong in terms of what they are capable of.</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“It’s important for me to be ambitious and achieve things in life – I like to make sure I am getting the most out of life and making sure I tick all those things off my bucket list while I can!” (Anne)</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Developing new skills </a:t>
            </a:r>
            <a:r>
              <a:rPr lang="en-GB" sz="1200" b="0" i="0" u="none" strike="noStrike" kern="1200" baseline="0" dirty="0">
                <a:solidFill>
                  <a:schemeClr val="tx1"/>
                </a:solidFill>
                <a:latin typeface="Arial" panose="020B0604020202020204" pitchFamily="34" charset="0"/>
                <a:ea typeface="+mn-ea"/>
                <a:cs typeface="+mn-cs"/>
              </a:rPr>
              <a:t>to enhance personal development is an important element of life. Women want to feel as if they are learning new things, developing as a person and broadening their horizons. They can gain satisfaction from mastering something new, increasing their knowledge or producing something. There is also interest in developing soft skills such as leadership, interpersonal skills and coaching.</a:t>
            </a:r>
          </a:p>
          <a:p>
            <a:endParaRPr lang="en-GB" sz="1200" b="0" i="1"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“I use the internet to research how to do things – it’s amazing what you can find online – there are really good tutorials that take you though it step by step.” (Maureen)</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1" i="0" u="none" strike="noStrike" kern="1200" baseline="0" dirty="0">
                <a:solidFill>
                  <a:schemeClr val="tx1"/>
                </a:solidFill>
                <a:latin typeface="Arial" panose="020B0604020202020204" pitchFamily="34" charset="0"/>
                <a:ea typeface="+mn-ea"/>
                <a:cs typeface="+mn-cs"/>
              </a:rPr>
              <a:t>Having fun </a:t>
            </a:r>
            <a:r>
              <a:rPr lang="en-GB" sz="1200" b="0" i="0" u="none" strike="noStrike" kern="1200" baseline="0" dirty="0">
                <a:solidFill>
                  <a:schemeClr val="tx1"/>
                </a:solidFill>
                <a:latin typeface="Arial" panose="020B0604020202020204" pitchFamily="34" charset="0"/>
                <a:ea typeface="+mn-ea"/>
                <a:cs typeface="+mn-cs"/>
              </a:rPr>
              <a:t>is a fundamentally important part of women’s lives. It provides an essential release from the day to day grind that women can often feel. Having fun is about doing things they choose to do rather than feel obligated to do. Socialising, interacting and laughing with friends is an essential part of life. However spending time alone can also fulfil this value.</a:t>
            </a:r>
          </a:p>
          <a:p>
            <a:endParaRPr lang="en-GB" sz="1200" b="0" i="1" u="none" strike="noStrike" kern="1200" baseline="0" dirty="0">
              <a:solidFill>
                <a:schemeClr val="tx1"/>
              </a:solidFill>
              <a:latin typeface="Arial" panose="020B0604020202020204" pitchFamily="34" charset="0"/>
              <a:ea typeface="+mn-ea"/>
              <a:cs typeface="+mn-cs"/>
            </a:endParaRPr>
          </a:p>
          <a:p>
            <a:r>
              <a:rPr lang="en-GB" sz="1200" b="0" i="1" u="none" strike="noStrike" kern="1200" baseline="0" dirty="0">
                <a:solidFill>
                  <a:schemeClr val="tx1"/>
                </a:solidFill>
                <a:latin typeface="Arial" panose="020B0604020202020204" pitchFamily="34" charset="0"/>
                <a:ea typeface="+mn-ea"/>
                <a:cs typeface="+mn-cs"/>
              </a:rPr>
              <a:t>“I don’t know what I’d do without my friends to have a laugh with at the end of a hard day!”</a:t>
            </a:r>
            <a:endParaRPr lang="en-GB" altLang="en-US" b="1" i="1" dirty="0"/>
          </a:p>
          <a:p>
            <a:pPr defTabSz="912813"/>
            <a:endParaRPr lang="en-GB" alt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kern="0" dirty="0">
              <a:solidFill>
                <a:prstClr val="white"/>
              </a:solidFill>
              <a:latin typeface="Candara" panose="020E0502030303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1363" indent="-284163">
              <a:defRPr>
                <a:solidFill>
                  <a:schemeClr val="tx1"/>
                </a:solidFill>
                <a:latin typeface="Verdana" panose="020B0604030504040204" pitchFamily="34" charset="0"/>
                <a:cs typeface="Arial" panose="020B0604020202020204" pitchFamily="34" charset="0"/>
              </a:defRPr>
            </a:lvl2pPr>
            <a:lvl3pPr marL="1141413" indent="-227013">
              <a:defRPr>
                <a:solidFill>
                  <a:schemeClr val="tx1"/>
                </a:solidFill>
                <a:latin typeface="Verdana" panose="020B0604030504040204" pitchFamily="34" charset="0"/>
                <a:cs typeface="Arial" panose="020B0604020202020204" pitchFamily="34" charset="0"/>
              </a:defRPr>
            </a:lvl3pPr>
            <a:lvl4pPr marL="1598613" indent="-227013">
              <a:defRPr>
                <a:solidFill>
                  <a:schemeClr val="tx1"/>
                </a:solidFill>
                <a:latin typeface="Verdana" panose="020B0604030504040204" pitchFamily="34" charset="0"/>
                <a:cs typeface="Arial" panose="020B0604020202020204" pitchFamily="34" charset="0"/>
              </a:defRPr>
            </a:lvl4pPr>
            <a:lvl5pPr marL="2055813" indent="-227013">
              <a:defRPr>
                <a:solidFill>
                  <a:schemeClr val="tx1"/>
                </a:solidFill>
                <a:latin typeface="Verdana" panose="020B060403050404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93BE333-453C-40BE-8969-1BC2FACFD2B9}" type="slidenum">
              <a:rPr lang="en-GB" altLang="en-US" smtClean="0">
                <a:solidFill>
                  <a:srgbClr val="000000"/>
                </a:solidFill>
                <a:latin typeface="Arial" panose="020B0604020202020204" pitchFamily="34" charset="0"/>
                <a:ea typeface="ヒラギノ角ゴ Pro W3" pitchFamily="-84" charset="-128"/>
              </a:rPr>
              <a:pPr/>
              <a:t>8</a:t>
            </a:fld>
            <a:endParaRPr lang="en-GB" altLang="en-US" dirty="0">
              <a:solidFill>
                <a:srgbClr val="000000"/>
              </a:solidFill>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131420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u="sng" dirty="0"/>
              <a:t>Guidance notes:</a:t>
            </a:r>
            <a:endParaRPr lang="en-GB" dirty="0"/>
          </a:p>
          <a:p>
            <a:pPr marL="171450" indent="-171450">
              <a:buFont typeface="Arial" panose="020B0604020202020204" pitchFamily="34" charset="0"/>
              <a:buChar char="•"/>
            </a:pP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also know that women and girls think</a:t>
            </a:r>
            <a:r>
              <a:rPr lang="en-GB" b="0" baseline="0" dirty="0"/>
              <a:t> about being active all the time - whether it's about being healthier or losing weight!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However, there is a lot of guilt out there. Just realising what you’re not doing or should be doing almost immediately make sport and exercise a negative thing.</a:t>
            </a:r>
            <a:endParaRPr lang="en-GB" b="0" dirty="0"/>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DF190B62-FBDC-4D06-BFCD-8D81188F0DDE}"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88249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685800" y="1143000"/>
            <a:ext cx="5486400" cy="3086100"/>
          </a:xfrm>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u="sng" dirty="0"/>
              <a:t>Guidance notes:</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And our emotional barriers are often our primary barriers (before practical barriers are even considered).</a:t>
            </a:r>
          </a:p>
          <a:p>
            <a:pPr>
              <a:defRPr/>
            </a:pPr>
            <a:endParaRPr lang="en-US" dirty="0">
              <a:latin typeface="HelveticaNeue LT 45 Ligh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Our pattern of thought, when it comes to considering something new, is never ‘what is the very best way that I could do this? what are my options?’ but rather ‘what is the very worst thing that could happen if I do this? And how can I be sure that won’t happen?’ </a:t>
            </a:r>
            <a:endParaRPr lang="en-US" dirty="0">
              <a:latin typeface="HelveticaNeue LT 45 Light"/>
            </a:endParaRPr>
          </a:p>
          <a:p>
            <a:pPr>
              <a:defRPr/>
            </a:pPr>
            <a:endParaRPr lang="en-GB" dirty="0">
              <a:latin typeface="HelveticaNeue LT 45 Light"/>
            </a:endParaRPr>
          </a:p>
          <a:p>
            <a:pPr>
              <a:defRPr/>
            </a:pPr>
            <a:r>
              <a:rPr lang="en-GB" b="1" dirty="0">
                <a:latin typeface="HelveticaNeue LT 45 Light"/>
              </a:rPr>
              <a:t>This relates to Sport England’s insight into</a:t>
            </a:r>
            <a:r>
              <a:rPr lang="en-GB" b="1" baseline="0" dirty="0">
                <a:latin typeface="HelveticaNeue LT 45 Light"/>
              </a:rPr>
              <a:t> barriers to exercise for women – please read ‘Go Where Women Are’ on the Sport England website for full details</a:t>
            </a:r>
          </a:p>
          <a:p>
            <a:pPr>
              <a:defRPr/>
            </a:pPr>
            <a:endParaRPr lang="en-GB" baseline="0" dirty="0">
              <a:latin typeface="HelveticaNeue LT 45 Light"/>
            </a:endParaRPr>
          </a:p>
          <a:p>
            <a:pPr>
              <a:defRPr/>
            </a:pPr>
            <a:r>
              <a:rPr lang="en-GB" dirty="0">
                <a:latin typeface="HelveticaNeue LT 45 Light"/>
              </a:rPr>
              <a:t>Fear of being judged is for many an important all-encompassing concern, which then surfaces re-articulated in the form of another more ‘acceptable’ barrier. For example, whilst a woman may cite lack of time as the reason she doesn’t manage to do any exercise, her concern could actually be that (in the case of mums in particular) spending time on exercise will be perceived as self-indulgent and implies she is neglecting other priorities such as spending time with her family.</a:t>
            </a:r>
          </a:p>
          <a:p>
            <a:pPr>
              <a:defRPr/>
            </a:pPr>
            <a:endParaRPr lang="en-GB" dirty="0">
              <a:latin typeface="HelveticaNeue LT 45 Light"/>
            </a:endParaRPr>
          </a:p>
          <a:p>
            <a:pPr>
              <a:defRPr/>
            </a:pPr>
            <a:r>
              <a:rPr lang="en-GB" dirty="0">
                <a:latin typeface="HelveticaNeue LT 45 Light"/>
              </a:rPr>
              <a:t>Fear of being judged also includes:</a:t>
            </a:r>
          </a:p>
          <a:p>
            <a:pPr marL="171450" indent="-171450">
              <a:buFont typeface="Arial" panose="020B0604020202020204" pitchFamily="34" charset="0"/>
              <a:buChar char="•"/>
              <a:defRPr/>
            </a:pPr>
            <a:r>
              <a:rPr lang="en-GB" dirty="0">
                <a:latin typeface="HelveticaNeue LT 45 Light"/>
              </a:rPr>
              <a:t>A fear of being in unfamiliar territory, not knowing how to use any of the equipment and looking out of place.</a:t>
            </a:r>
          </a:p>
          <a:p>
            <a:pPr marL="171450" indent="-171450">
              <a:buFont typeface="Arial" panose="020B0604020202020204" pitchFamily="34" charset="0"/>
              <a:buChar char="•"/>
              <a:defRPr/>
            </a:pPr>
            <a:r>
              <a:rPr lang="en-GB" dirty="0">
                <a:latin typeface="HelveticaNeue LT 45 Light"/>
              </a:rPr>
              <a:t>A fear of being exposed for lacking ability, being the odd one out when the rest of the class are all really fit.</a:t>
            </a:r>
          </a:p>
          <a:p>
            <a:pPr marL="171450" indent="-171450">
              <a:buFont typeface="Arial" panose="020B0604020202020204" pitchFamily="34" charset="0"/>
              <a:buChar char="•"/>
              <a:defRPr/>
            </a:pPr>
            <a:r>
              <a:rPr lang="en-GB" dirty="0">
                <a:latin typeface="HelveticaNeue LT 45 Light"/>
              </a:rPr>
              <a:t>A fear of looking sweaty or un-attractive in an open or busy environment</a:t>
            </a:r>
          </a:p>
          <a:p>
            <a:pPr marL="171450" indent="-171450">
              <a:buFont typeface="Arial" panose="020B0604020202020204" pitchFamily="34" charset="0"/>
              <a:buChar char="•"/>
              <a:defRPr/>
            </a:pPr>
            <a:r>
              <a:rPr lang="en-GB" dirty="0">
                <a:latin typeface="HelveticaNeue LT 45 Light"/>
              </a:rPr>
              <a:t>A fear of looking like the odd one out by wearing the wrong thing or not having the right gear.</a:t>
            </a:r>
          </a:p>
        </p:txBody>
      </p:sp>
      <p:sp>
        <p:nvSpPr>
          <p:cNvPr id="150532" name="Date Placeholder 3"/>
          <p:cNvSpPr>
            <a:spLocks noGrp="1"/>
          </p:cNvSpPr>
          <p:nvPr>
            <p:ph type="dt" sz="quarter" idx="1"/>
          </p:nvPr>
        </p:nvSpPr>
        <p:spPr>
          <a:noFill/>
        </p:spPr>
        <p:txBody>
          <a:bodyPr/>
          <a:lstStyle>
            <a:lvl1pPr>
              <a:defRPr>
                <a:solidFill>
                  <a:schemeClr val="tx1"/>
                </a:solidFill>
                <a:latin typeface="HelveticaNeue LT 45 Light" panose="020B0404020002020204" pitchFamily="34" charset="0"/>
              </a:defRPr>
            </a:lvl1pPr>
            <a:lvl2pPr marL="742950" indent="-285750">
              <a:defRPr>
                <a:solidFill>
                  <a:schemeClr val="tx1"/>
                </a:solidFill>
                <a:latin typeface="HelveticaNeue LT 45 Light" panose="020B0404020002020204" pitchFamily="34" charset="0"/>
              </a:defRPr>
            </a:lvl2pPr>
            <a:lvl3pPr marL="1143000" indent="-228600">
              <a:defRPr>
                <a:solidFill>
                  <a:schemeClr val="tx1"/>
                </a:solidFill>
                <a:latin typeface="HelveticaNeue LT 45 Light" panose="020B0404020002020204" pitchFamily="34" charset="0"/>
              </a:defRPr>
            </a:lvl3pPr>
            <a:lvl4pPr marL="1600200" indent="-228600">
              <a:defRPr>
                <a:solidFill>
                  <a:schemeClr val="tx1"/>
                </a:solidFill>
                <a:latin typeface="HelveticaNeue LT 45 Light" panose="020B0404020002020204" pitchFamily="34" charset="0"/>
              </a:defRPr>
            </a:lvl4pPr>
            <a:lvl5pPr marL="2057400" indent="-228600">
              <a:defRPr>
                <a:solidFill>
                  <a:schemeClr val="tx1"/>
                </a:solidFill>
                <a:latin typeface="HelveticaNeue LT 45 Light" panose="020B0404020002020204" pitchFamily="34" charset="0"/>
              </a:defRPr>
            </a:lvl5pPr>
            <a:lvl6pPr marL="2514600" indent="-228600" eaLnBrk="0" fontAlgn="base" hangingPunct="0">
              <a:spcBef>
                <a:spcPct val="0"/>
              </a:spcBef>
              <a:spcAft>
                <a:spcPct val="0"/>
              </a:spcAft>
              <a:defRPr>
                <a:solidFill>
                  <a:schemeClr val="tx1"/>
                </a:solidFill>
                <a:latin typeface="HelveticaNeue LT 45 Light" panose="020B0404020002020204" pitchFamily="34" charset="0"/>
              </a:defRPr>
            </a:lvl6pPr>
            <a:lvl7pPr marL="2971800" indent="-228600" eaLnBrk="0" fontAlgn="base" hangingPunct="0">
              <a:spcBef>
                <a:spcPct val="0"/>
              </a:spcBef>
              <a:spcAft>
                <a:spcPct val="0"/>
              </a:spcAft>
              <a:defRPr>
                <a:solidFill>
                  <a:schemeClr val="tx1"/>
                </a:solidFill>
                <a:latin typeface="HelveticaNeue LT 45 Light" panose="020B0404020002020204" pitchFamily="34" charset="0"/>
              </a:defRPr>
            </a:lvl7pPr>
            <a:lvl8pPr marL="3429000" indent="-228600" eaLnBrk="0" fontAlgn="base" hangingPunct="0">
              <a:spcBef>
                <a:spcPct val="0"/>
              </a:spcBef>
              <a:spcAft>
                <a:spcPct val="0"/>
              </a:spcAft>
              <a:defRPr>
                <a:solidFill>
                  <a:schemeClr val="tx1"/>
                </a:solidFill>
                <a:latin typeface="HelveticaNeue LT 45 Light" panose="020B0404020002020204" pitchFamily="34" charset="0"/>
              </a:defRPr>
            </a:lvl8pPr>
            <a:lvl9pPr marL="3886200" indent="-228600" eaLnBrk="0" fontAlgn="base" hangingPunct="0">
              <a:spcBef>
                <a:spcPct val="0"/>
              </a:spcBef>
              <a:spcAft>
                <a:spcPct val="0"/>
              </a:spcAft>
              <a:defRPr>
                <a:solidFill>
                  <a:schemeClr val="tx1"/>
                </a:solidFill>
                <a:latin typeface="HelveticaNeue LT 45 Light" panose="020B0404020002020204" pitchFamily="34" charset="0"/>
              </a:defRPr>
            </a:lvl9pPr>
          </a:lstStyle>
          <a:p>
            <a:fld id="{602FA82A-6677-497F-99EF-00B6C76B7E1F}" type="datetime3">
              <a:rPr lang="en-GB" altLang="en-US" smtClean="0">
                <a:solidFill>
                  <a:srgbClr val="000000"/>
                </a:solidFill>
              </a:rPr>
              <a:pPr/>
              <a:t>19 November, 2019</a:t>
            </a:fld>
            <a:endParaRPr lang="en-GB" altLang="en-US" dirty="0">
              <a:solidFill>
                <a:srgbClr val="000000"/>
              </a:solidFill>
            </a:endParaRPr>
          </a:p>
        </p:txBody>
      </p:sp>
      <p:sp>
        <p:nvSpPr>
          <p:cNvPr id="150533" name="Slide Number Placeholder 4"/>
          <p:cNvSpPr>
            <a:spLocks noGrp="1"/>
          </p:cNvSpPr>
          <p:nvPr>
            <p:ph type="sldNum" sz="quarter" idx="5"/>
          </p:nvPr>
        </p:nvSpPr>
        <p:spPr>
          <a:noFill/>
        </p:spPr>
        <p:txBody>
          <a:bodyPr/>
          <a:lstStyle>
            <a:lvl1pPr>
              <a:defRPr>
                <a:solidFill>
                  <a:schemeClr val="tx1"/>
                </a:solidFill>
                <a:latin typeface="HelveticaNeue LT 45 Light" panose="020B0404020002020204" pitchFamily="34" charset="0"/>
              </a:defRPr>
            </a:lvl1pPr>
            <a:lvl2pPr marL="742950" indent="-285750">
              <a:defRPr>
                <a:solidFill>
                  <a:schemeClr val="tx1"/>
                </a:solidFill>
                <a:latin typeface="HelveticaNeue LT 45 Light" panose="020B0404020002020204" pitchFamily="34" charset="0"/>
              </a:defRPr>
            </a:lvl2pPr>
            <a:lvl3pPr marL="1143000" indent="-228600">
              <a:defRPr>
                <a:solidFill>
                  <a:schemeClr val="tx1"/>
                </a:solidFill>
                <a:latin typeface="HelveticaNeue LT 45 Light" panose="020B0404020002020204" pitchFamily="34" charset="0"/>
              </a:defRPr>
            </a:lvl3pPr>
            <a:lvl4pPr marL="1600200" indent="-228600">
              <a:defRPr>
                <a:solidFill>
                  <a:schemeClr val="tx1"/>
                </a:solidFill>
                <a:latin typeface="HelveticaNeue LT 45 Light" panose="020B0404020002020204" pitchFamily="34" charset="0"/>
              </a:defRPr>
            </a:lvl4pPr>
            <a:lvl5pPr marL="2057400" indent="-228600">
              <a:defRPr>
                <a:solidFill>
                  <a:schemeClr val="tx1"/>
                </a:solidFill>
                <a:latin typeface="HelveticaNeue LT 45 Light" panose="020B0404020002020204" pitchFamily="34" charset="0"/>
              </a:defRPr>
            </a:lvl5pPr>
            <a:lvl6pPr marL="2514600" indent="-228600" eaLnBrk="0" fontAlgn="base" hangingPunct="0">
              <a:spcBef>
                <a:spcPct val="0"/>
              </a:spcBef>
              <a:spcAft>
                <a:spcPct val="0"/>
              </a:spcAft>
              <a:defRPr>
                <a:solidFill>
                  <a:schemeClr val="tx1"/>
                </a:solidFill>
                <a:latin typeface="HelveticaNeue LT 45 Light" panose="020B0404020002020204" pitchFamily="34" charset="0"/>
              </a:defRPr>
            </a:lvl6pPr>
            <a:lvl7pPr marL="2971800" indent="-228600" eaLnBrk="0" fontAlgn="base" hangingPunct="0">
              <a:spcBef>
                <a:spcPct val="0"/>
              </a:spcBef>
              <a:spcAft>
                <a:spcPct val="0"/>
              </a:spcAft>
              <a:defRPr>
                <a:solidFill>
                  <a:schemeClr val="tx1"/>
                </a:solidFill>
                <a:latin typeface="HelveticaNeue LT 45 Light" panose="020B0404020002020204" pitchFamily="34" charset="0"/>
              </a:defRPr>
            </a:lvl7pPr>
            <a:lvl8pPr marL="3429000" indent="-228600" eaLnBrk="0" fontAlgn="base" hangingPunct="0">
              <a:spcBef>
                <a:spcPct val="0"/>
              </a:spcBef>
              <a:spcAft>
                <a:spcPct val="0"/>
              </a:spcAft>
              <a:defRPr>
                <a:solidFill>
                  <a:schemeClr val="tx1"/>
                </a:solidFill>
                <a:latin typeface="HelveticaNeue LT 45 Light" panose="020B0404020002020204" pitchFamily="34" charset="0"/>
              </a:defRPr>
            </a:lvl8pPr>
            <a:lvl9pPr marL="3886200" indent="-228600" eaLnBrk="0" fontAlgn="base" hangingPunct="0">
              <a:spcBef>
                <a:spcPct val="0"/>
              </a:spcBef>
              <a:spcAft>
                <a:spcPct val="0"/>
              </a:spcAft>
              <a:defRPr>
                <a:solidFill>
                  <a:schemeClr val="tx1"/>
                </a:solidFill>
                <a:latin typeface="HelveticaNeue LT 45 Light" panose="020B0404020002020204" pitchFamily="34" charset="0"/>
              </a:defRPr>
            </a:lvl9pPr>
          </a:lstStyle>
          <a:p>
            <a:fld id="{829E0787-FC72-4D71-823A-5E1DB2CEA7BD}" type="slidenum">
              <a:rPr lang="en-GB" altLang="en-US" smtClean="0">
                <a:solidFill>
                  <a:srgbClr val="000000"/>
                </a:solidFill>
              </a:rPr>
              <a:pPr/>
              <a:t>10</a:t>
            </a:fld>
            <a:endParaRPr lang="en-GB" altLang="en-US" dirty="0">
              <a:solidFill>
                <a:srgbClr val="000000"/>
              </a:solidFill>
            </a:endParaRPr>
          </a:p>
        </p:txBody>
      </p:sp>
    </p:spTree>
    <p:extLst>
      <p:ext uri="{BB962C8B-B14F-4D97-AF65-F5344CB8AC3E}">
        <p14:creationId xmlns:p14="http://schemas.microsoft.com/office/powerpoint/2010/main" val="74265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Menarche – it is the first menstrual period of a girl that generally happens at the age of 12-14</a:t>
            </a:r>
          </a:p>
          <a:p>
            <a:r>
              <a:rPr lang="en-US" dirty="0"/>
              <a:t>Menstrual Dysfunction - absence of menstrual period, abdominal cramps, irregular periods, delay in first menstrual period</a:t>
            </a:r>
          </a:p>
          <a:p>
            <a:r>
              <a:rPr lang="en-US" dirty="0"/>
              <a:t>Pregnancy- it is seen  as break in sports career</a:t>
            </a:r>
          </a:p>
          <a:p>
            <a:r>
              <a:rPr lang="en-US" dirty="0"/>
              <a:t>Menopause- it is the permanent stoppage of primary functions of the ovaries</a:t>
            </a:r>
          </a:p>
        </p:txBody>
      </p:sp>
      <p:sp>
        <p:nvSpPr>
          <p:cNvPr id="4" name="Slide Number Placeholder 3"/>
          <p:cNvSpPr>
            <a:spLocks noGrp="1"/>
          </p:cNvSpPr>
          <p:nvPr>
            <p:ph type="sldNum" sz="quarter" idx="5"/>
          </p:nvPr>
        </p:nvSpPr>
        <p:spPr/>
        <p:txBody>
          <a:bodyPr/>
          <a:lstStyle/>
          <a:p>
            <a:fld id="{E0F5EF73-F6B0-476C-B4BC-AB1C7C3D0721}" type="slidenum">
              <a:rPr lang="en-MY" smtClean="0"/>
              <a:t>13</a:t>
            </a:fld>
            <a:endParaRPr lang="en-MY"/>
          </a:p>
        </p:txBody>
      </p:sp>
    </p:spTree>
    <p:extLst>
      <p:ext uri="{BB962C8B-B14F-4D97-AF65-F5344CB8AC3E}">
        <p14:creationId xmlns:p14="http://schemas.microsoft.com/office/powerpoint/2010/main" val="349971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sz="1400" b="1" dirty="0"/>
              <a:t>Symptoms of triad </a:t>
            </a:r>
            <a:r>
              <a:rPr lang="en-US" altLang="en-US" dirty="0"/>
              <a:t>may include fatigue, frequent injuries, loss of endurance, increased healing time of injuries, irritability</a:t>
            </a:r>
          </a:p>
          <a:p>
            <a:pPr eaLnBrk="1" hangingPunct="1"/>
            <a:r>
              <a:rPr lang="en-US" altLang="en-US" b="1" dirty="0" err="1"/>
              <a:t>Anaemia</a:t>
            </a:r>
            <a:r>
              <a:rPr lang="en-US" altLang="en-US" b="1" dirty="0"/>
              <a:t> </a:t>
            </a:r>
            <a:r>
              <a:rPr lang="en-US" altLang="en-US" dirty="0"/>
              <a:t>– decrease in the amount of RBC or </a:t>
            </a:r>
            <a:r>
              <a:rPr lang="en-US" altLang="en-US" dirty="0" err="1"/>
              <a:t>haemoglobin</a:t>
            </a:r>
            <a:r>
              <a:rPr lang="en-US" altLang="en-US" dirty="0"/>
              <a:t> in the blood, iron deficiency, regular menstrual losses increase the iron need of female athletes, should take iron reach food</a:t>
            </a:r>
          </a:p>
          <a:p>
            <a:pPr eaLnBrk="1" hangingPunct="1"/>
            <a:r>
              <a:rPr lang="en-US" altLang="en-US" sz="1400" b="1" dirty="0"/>
              <a:t>Osteoporosis</a:t>
            </a:r>
            <a:r>
              <a:rPr lang="en-US" altLang="en-US" dirty="0"/>
              <a:t>- decreased bone material contents, bone fracture, low </a:t>
            </a:r>
            <a:r>
              <a:rPr lang="en-US" altLang="en-US" dirty="0" err="1"/>
              <a:t>oestrogenl</a:t>
            </a:r>
            <a:r>
              <a:rPr lang="en-US" altLang="en-US" dirty="0"/>
              <a:t> </a:t>
            </a:r>
            <a:r>
              <a:rPr lang="en-US" altLang="en-US" dirty="0" err="1"/>
              <a:t>evel</a:t>
            </a:r>
            <a:r>
              <a:rPr lang="en-US" altLang="en-US" dirty="0"/>
              <a:t> and calcium intake (insufficient calcium in diet)</a:t>
            </a:r>
          </a:p>
          <a:p>
            <a:pPr eaLnBrk="1" hangingPunct="1"/>
            <a:r>
              <a:rPr lang="en-US" altLang="en-US" dirty="0" err="1"/>
              <a:t>Amenorrhoea</a:t>
            </a:r>
            <a:r>
              <a:rPr lang="en-US" altLang="en-US" dirty="0"/>
              <a:t> – an absence  of menstruation for three or more months (</a:t>
            </a:r>
            <a:r>
              <a:rPr lang="en-US" altLang="en-US" dirty="0" err="1"/>
              <a:t>homornal</a:t>
            </a:r>
            <a:r>
              <a:rPr lang="en-US" altLang="en-US" dirty="0"/>
              <a:t> changes, intensive exercise)</a:t>
            </a:r>
          </a:p>
          <a:p>
            <a:pPr eaLnBrk="1" hangingPunct="1"/>
            <a:endParaRPr lang="en-US" altLang="en-US" dirty="0"/>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2C2A709-ACCF-A741-803A-8925CFAE7209}" type="slidenum">
              <a:rPr lang="en-GB" altLang="en-US"/>
              <a:pPr>
                <a:spcBef>
                  <a:spcPct val="0"/>
                </a:spcBef>
              </a:pPr>
              <a:t>14</a:t>
            </a:fld>
            <a:endParaRPr lang="en-GB" altLang="en-US"/>
          </a:p>
        </p:txBody>
      </p:sp>
    </p:spTree>
    <p:extLst>
      <p:ext uri="{BB962C8B-B14F-4D97-AF65-F5344CB8AC3E}">
        <p14:creationId xmlns:p14="http://schemas.microsoft.com/office/powerpoint/2010/main" val="34390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amp; Sub Heading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46619" y="3"/>
            <a:ext cx="11745383" cy="762963"/>
          </a:xfrm>
          <a:prstGeom prst="rect">
            <a:avLst/>
          </a:prstGeom>
          <a:noFill/>
          <a:ln w="9525" algn="ctr">
            <a:noFill/>
            <a:miter lim="800000"/>
            <a:headEnd/>
            <a:tailEnd/>
          </a:ln>
          <a:effectLst/>
        </p:spPr>
        <p:txBody>
          <a:bodyPr vert="horz" wrap="square" lIns="77925" tIns="90000" rIns="77925" bIns="38963" numCol="1" rtlCol="0" anchor="t" anchorCtr="0" compatLnSpc="1">
            <a:prstTxWarp prst="textNoShape">
              <a:avLst/>
            </a:prstTxWarp>
            <a:normAutofit/>
          </a:bodyPr>
          <a:lstStyle>
            <a:lvl1pPr>
              <a:defRPr sz="2600"/>
            </a:lvl1pPr>
          </a:lstStyle>
          <a:p>
            <a:pPr marL="0" marR="0" lvl="0" indent="0" algn="l" defTabSz="779252" rtl="0" eaLnBrk="1" fontAlgn="base" latinLnBrk="0" hangingPunct="1">
              <a:lnSpc>
                <a:spcPct val="100000"/>
              </a:lnSpc>
              <a:spcBef>
                <a:spcPct val="0"/>
              </a:spcBef>
              <a:spcAft>
                <a:spcPct val="0"/>
              </a:spcAft>
              <a:buClrTx/>
              <a:buSzTx/>
              <a:buFontTx/>
              <a:buNone/>
              <a:tabLst/>
            </a:pPr>
            <a:r>
              <a:rPr lang="en-US"/>
              <a:t>Click to edit Master title style</a:t>
            </a:r>
            <a:endParaRPr lang="en-GB" dirty="0"/>
          </a:p>
        </p:txBody>
      </p:sp>
      <p:sp>
        <p:nvSpPr>
          <p:cNvPr id="10" name="Text Placeholder 18"/>
          <p:cNvSpPr>
            <a:spLocks noGrp="1"/>
          </p:cNvSpPr>
          <p:nvPr>
            <p:ph type="body" sz="quarter" idx="11"/>
          </p:nvPr>
        </p:nvSpPr>
        <p:spPr>
          <a:xfrm>
            <a:off x="446619" y="764285"/>
            <a:ext cx="11421535" cy="432048"/>
          </a:xfrm>
          <a:prstGeom prst="rect">
            <a:avLst/>
          </a:prstGeom>
        </p:spPr>
        <p:txBody>
          <a:bodyPr lIns="77925" tIns="38963" rIns="77925" bIns="38963" anchor="t">
            <a:noAutofit/>
          </a:bodyPr>
          <a:lstStyle>
            <a:lvl1pPr marL="0" indent="0">
              <a:buFont typeface="Arial" pitchFamily="34" charset="0"/>
              <a:buNone/>
              <a:defRPr sz="1700">
                <a:solidFill>
                  <a:schemeClr val="tx2"/>
                </a:solidFill>
                <a:latin typeface="+mn-lt"/>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196341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44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11/19/2019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11/19/2019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11/19/2019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 id="2147483672"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77359C-B495-4CB7-923B-32502857B759}"/>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1166" b="4565"/>
          <a:stretch/>
        </p:blipFill>
        <p:spPr>
          <a:xfrm>
            <a:off x="-54597" y="10"/>
            <a:ext cx="12191980" cy="6857990"/>
          </a:xfrm>
          <a:prstGeom prst="rect">
            <a:avLst/>
          </a:prstGeom>
          <a:solidFill>
            <a:srgbClr val="FF5050">
              <a:alpha val="0"/>
            </a:srgbClr>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793" y="713603"/>
            <a:ext cx="3098413" cy="1841270"/>
          </a:xfrm>
          <a:prstGeom prst="rect">
            <a:avLst/>
          </a:prstGeom>
        </p:spPr>
      </p:pic>
      <p:sp>
        <p:nvSpPr>
          <p:cNvPr id="6" name="Title 1"/>
          <p:cNvSpPr txBox="1">
            <a:spLocks/>
          </p:cNvSpPr>
          <p:nvPr/>
        </p:nvSpPr>
        <p:spPr>
          <a:xfrm>
            <a:off x="4092860" y="4327071"/>
            <a:ext cx="7696369" cy="232794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4000" dirty="0">
                <a:solidFill>
                  <a:schemeClr val="tx1"/>
                </a:solidFill>
                <a:effectLst>
                  <a:outerShdw blurRad="38100" dist="38100" dir="2700000" algn="tl">
                    <a:srgbClr val="000000">
                      <a:alpha val="43137"/>
                    </a:srgbClr>
                  </a:outerShdw>
                </a:effectLst>
                <a:latin typeface="Aharoni" pitchFamily="2" charset="-79"/>
                <a:cs typeface="Aharoni" pitchFamily="2" charset="-79"/>
              </a:rPr>
              <a:t>Sports Psychology: </a:t>
            </a:r>
            <a:br>
              <a:rPr lang="en-GB" sz="4000" dirty="0">
                <a:solidFill>
                  <a:schemeClr val="tx1"/>
                </a:solidFill>
                <a:effectLst>
                  <a:outerShdw blurRad="38100" dist="38100" dir="2700000" algn="tl">
                    <a:srgbClr val="000000">
                      <a:alpha val="43137"/>
                    </a:srgbClr>
                  </a:outerShdw>
                </a:effectLst>
                <a:latin typeface="Aharoni" pitchFamily="2" charset="-79"/>
                <a:cs typeface="Aharoni" pitchFamily="2" charset="-79"/>
              </a:rPr>
            </a:br>
            <a:r>
              <a:rPr lang="en-GB" sz="4000" dirty="0">
                <a:solidFill>
                  <a:schemeClr val="tx1"/>
                </a:solidFill>
                <a:effectLst>
                  <a:outerShdw blurRad="38100" dist="38100" dir="2700000" algn="tl">
                    <a:srgbClr val="000000">
                      <a:alpha val="43137"/>
                    </a:srgbClr>
                  </a:outerShdw>
                </a:effectLst>
                <a:latin typeface="Aharoni" pitchFamily="2" charset="-79"/>
                <a:cs typeface="Aharoni" pitchFamily="2" charset="-79"/>
              </a:rPr>
              <a:t>beyond performance, acknowledging women in sports</a:t>
            </a:r>
          </a:p>
        </p:txBody>
      </p:sp>
    </p:spTree>
    <p:extLst>
      <p:ext uri="{BB962C8B-B14F-4D97-AF65-F5344CB8AC3E}">
        <p14:creationId xmlns:p14="http://schemas.microsoft.com/office/powerpoint/2010/main" val="85995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75" y="653143"/>
            <a:ext cx="8880923" cy="608920"/>
          </a:xfrm>
        </p:spPr>
        <p:txBody>
          <a:bodyPr vert="horz" lIns="91440" tIns="45720" rIns="91440" bIns="45720" rtlCol="0" anchor="ctr">
            <a:noAutofit/>
          </a:bodyPr>
          <a:lstStyle/>
          <a:p>
            <a:r>
              <a:rPr lang="en-GB" sz="2800" dirty="0">
                <a:solidFill>
                  <a:srgbClr val="FFFF00"/>
                </a:solidFill>
                <a:latin typeface="Arial Black" panose="020B0A04020102020204" pitchFamily="34" charset="0"/>
              </a:rPr>
              <a:t>Emotional barriers are just as important as practical barriers</a:t>
            </a:r>
            <a:br>
              <a:rPr lang="en-GB" sz="2800" dirty="0">
                <a:solidFill>
                  <a:srgbClr val="FFFF00"/>
                </a:solidFill>
                <a:latin typeface="Arial Black" panose="020B0A04020102020204" pitchFamily="34" charset="0"/>
              </a:rPr>
            </a:br>
            <a:endParaRPr lang="en-GB" sz="2800" dirty="0">
              <a:solidFill>
                <a:srgbClr val="FFFF00"/>
              </a:solidFill>
              <a:latin typeface="Arial Black" panose="020B0A04020102020204" pitchFamily="34" charset="0"/>
            </a:endParaRPr>
          </a:p>
        </p:txBody>
      </p:sp>
      <p:sp>
        <p:nvSpPr>
          <p:cNvPr id="3" name="AutoShape 2" descr="https://s-media-cache-ak0.pinimg.com/236x/53/dc/d1/53dcd1e9961498a3f48e3b417092886a.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pic>
        <p:nvPicPr>
          <p:cNvPr id="149509"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5064" y="1518193"/>
            <a:ext cx="3006075" cy="216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9293" y="3717026"/>
            <a:ext cx="2951846" cy="174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4319" y="1606497"/>
            <a:ext cx="2918204" cy="189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714319" y="1983868"/>
            <a:ext cx="3527350" cy="3836362"/>
            <a:chOff x="3190319" y="2293533"/>
            <a:chExt cx="3527350" cy="3069577"/>
          </a:xfrm>
        </p:grpSpPr>
        <p:pic>
          <p:nvPicPr>
            <p:cNvPr id="149510"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90319" y="3508103"/>
              <a:ext cx="3367526" cy="144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08523" y="2293533"/>
              <a:ext cx="609146" cy="3069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2051" name="Picture 1" descr="image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64916" y="1983867"/>
            <a:ext cx="2616668" cy="364683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59947" y="5058392"/>
            <a:ext cx="2993127" cy="369332"/>
          </a:xfrm>
          <a:prstGeom prst="rect">
            <a:avLst/>
          </a:prstGeom>
          <a:noFill/>
        </p:spPr>
        <p:txBody>
          <a:bodyPr wrap="none" rtlCol="0">
            <a:spAutoFit/>
          </a:bodyPr>
          <a:lstStyle/>
          <a:p>
            <a:r>
              <a:rPr lang="en-GB" dirty="0">
                <a:solidFill>
                  <a:srgbClr val="FF0066"/>
                </a:solidFill>
                <a:latin typeface="Arial Black" panose="020B0A04020102020204" pitchFamily="34" charset="0"/>
              </a:rPr>
              <a:t>FEAR OF JUDGEMENT</a:t>
            </a:r>
          </a:p>
        </p:txBody>
      </p:sp>
    </p:spTree>
    <p:extLst>
      <p:ext uri="{BB962C8B-B14F-4D97-AF65-F5344CB8AC3E}">
        <p14:creationId xmlns:p14="http://schemas.microsoft.com/office/powerpoint/2010/main" val="4003459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467B88-7DBB-2045-BB53-DD375756DD26}"/>
              </a:ext>
            </a:extLst>
          </p:cNvPr>
          <p:cNvPicPr>
            <a:picLocks noChangeAspect="1" noChangeArrowheads="1"/>
          </p:cNvPicPr>
          <p:nvPr/>
        </p:nvPicPr>
        <p:blipFill>
          <a:blip r:embed="rId2" cstate="print"/>
          <a:srcRect/>
          <a:stretch>
            <a:fillRect/>
          </a:stretch>
        </p:blipFill>
        <p:spPr bwMode="auto">
          <a:xfrm>
            <a:off x="0" y="0"/>
            <a:ext cx="13716000" cy="7620000"/>
          </a:xfrm>
          <a:prstGeom prst="rect">
            <a:avLst/>
          </a:prstGeom>
          <a:noFill/>
          <a:ln w="9525">
            <a:noFill/>
            <a:miter lim="800000"/>
            <a:headEnd/>
            <a:tailEnd/>
          </a:ln>
        </p:spPr>
      </p:pic>
    </p:spTree>
    <p:extLst>
      <p:ext uri="{BB962C8B-B14F-4D97-AF65-F5344CB8AC3E}">
        <p14:creationId xmlns:p14="http://schemas.microsoft.com/office/powerpoint/2010/main" val="332102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emerkasaan Wanita dalam Sukan di Malaysia">
            <a:hlinkClick r:id="" action="ppaction://media"/>
            <a:extLst>
              <a:ext uri="{FF2B5EF4-FFF2-40B4-BE49-F238E27FC236}">
                <a16:creationId xmlns:a16="http://schemas.microsoft.com/office/drawing/2014/main" id="{D550EDC7-81CE-4FFE-8F71-FEF040417A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98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Women &amp; Sports</a:t>
            </a:r>
          </a:p>
        </p:txBody>
      </p:sp>
      <p:sp>
        <p:nvSpPr>
          <p:cNvPr id="3" name="Content Placeholder 2"/>
          <p:cNvSpPr>
            <a:spLocks noGrp="1"/>
          </p:cNvSpPr>
          <p:nvPr>
            <p:ph idx="1"/>
          </p:nvPr>
        </p:nvSpPr>
        <p:spPr>
          <a:xfrm>
            <a:off x="1132114" y="1494972"/>
            <a:ext cx="8917739" cy="4753428"/>
          </a:xfrm>
        </p:spPr>
        <p:txBody>
          <a:bodyPr/>
          <a:lstStyle/>
          <a:p>
            <a:pPr marL="0" indent="0">
              <a:buNone/>
            </a:pPr>
            <a:endParaRPr lang="en-US" dirty="0"/>
          </a:p>
          <a:p>
            <a:r>
              <a:rPr lang="en-US" sz="2800" dirty="0"/>
              <a:t>Special Consideration (Menarche, Menstrual Dysfunction, Pregnancy, Menopause)</a:t>
            </a:r>
          </a:p>
          <a:p>
            <a:r>
              <a:rPr lang="en-US" sz="2800" dirty="0"/>
              <a:t>Female athlete Triad (</a:t>
            </a:r>
            <a:r>
              <a:rPr lang="en-US" sz="2800" dirty="0" err="1"/>
              <a:t>Anaemia</a:t>
            </a:r>
            <a:r>
              <a:rPr lang="en-US" sz="2800" dirty="0"/>
              <a:t>, Osteoporosis, and Amenorrhoea)</a:t>
            </a:r>
          </a:p>
          <a:p>
            <a:r>
              <a:rPr lang="en-US" sz="2800" dirty="0"/>
              <a:t>Psychological Aspects of Women</a:t>
            </a:r>
          </a:p>
          <a:p>
            <a:r>
              <a:rPr lang="en-US" sz="2800" dirty="0"/>
              <a:t>Sociological Aspects of Sports Participation</a:t>
            </a:r>
          </a:p>
          <a:p>
            <a:r>
              <a:rPr lang="en-US" sz="2800" dirty="0"/>
              <a:t>Ideology</a:t>
            </a:r>
          </a:p>
        </p:txBody>
      </p:sp>
    </p:spTree>
    <p:extLst>
      <p:ext uri="{BB962C8B-B14F-4D97-AF65-F5344CB8AC3E}">
        <p14:creationId xmlns:p14="http://schemas.microsoft.com/office/powerpoint/2010/main" val="1112559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type="body" idx="1"/>
          </p:nvPr>
        </p:nvSpPr>
        <p:spPr/>
        <p:txBody>
          <a:bodyPr/>
          <a:lstStyle/>
          <a:p>
            <a:pPr eaLnBrk="1" hangingPunct="1"/>
            <a:endParaRPr lang="en-US" altLang="en-US" dirty="0"/>
          </a:p>
        </p:txBody>
      </p:sp>
      <p:sp>
        <p:nvSpPr>
          <p:cNvPr id="46082" name="Rectangle 4"/>
          <p:cNvSpPr>
            <a:spLocks noChangeArrowheads="1"/>
          </p:cNvSpPr>
          <p:nvPr/>
        </p:nvSpPr>
        <p:spPr bwMode="auto">
          <a:xfrm>
            <a:off x="2895600" y="-152400"/>
            <a:ext cx="670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IE" altLang="en-US" sz="3600" dirty="0">
                <a:solidFill>
                  <a:srgbClr val="FFFF00"/>
                </a:solidFill>
              </a:rPr>
              <a:t>The Female Athlete Triad</a:t>
            </a:r>
          </a:p>
        </p:txBody>
      </p:sp>
      <p:sp>
        <p:nvSpPr>
          <p:cNvPr id="46083" name="AutoShape 5"/>
          <p:cNvSpPr>
            <a:spLocks noChangeArrowheads="1"/>
          </p:cNvSpPr>
          <p:nvPr/>
        </p:nvSpPr>
        <p:spPr bwMode="auto">
          <a:xfrm>
            <a:off x="4495800" y="2133600"/>
            <a:ext cx="3200400" cy="2743200"/>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spcBef>
                <a:spcPct val="0"/>
              </a:spcBef>
              <a:buFontTx/>
              <a:buNone/>
            </a:pPr>
            <a:endParaRPr lang="en-US" altLang="en-US" sz="1800">
              <a:latin typeface="Arial" charset="0"/>
            </a:endParaRPr>
          </a:p>
        </p:txBody>
      </p:sp>
      <p:pic>
        <p:nvPicPr>
          <p:cNvPr id="46084" name="Picture 6" descr="PE0074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2743200"/>
            <a:ext cx="6143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1" name="Text Box 7"/>
          <p:cNvSpPr txBox="1">
            <a:spLocks noChangeArrowheads="1"/>
          </p:cNvSpPr>
          <p:nvPr/>
        </p:nvSpPr>
        <p:spPr bwMode="auto">
          <a:xfrm>
            <a:off x="4800600" y="1447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spcBef>
                <a:spcPct val="50000"/>
              </a:spcBef>
              <a:buFontTx/>
              <a:buNone/>
            </a:pPr>
            <a:r>
              <a:rPr lang="en-GB" altLang="en-US" sz="2400" b="1">
                <a:solidFill>
                  <a:srgbClr val="C80904"/>
                </a:solidFill>
                <a:latin typeface="Tahoma" charset="0"/>
              </a:rPr>
              <a:t>Disordered Eating</a:t>
            </a:r>
          </a:p>
        </p:txBody>
      </p:sp>
      <p:sp>
        <p:nvSpPr>
          <p:cNvPr id="287752" name="Text Box 8"/>
          <p:cNvSpPr txBox="1">
            <a:spLocks noChangeArrowheads="1"/>
          </p:cNvSpPr>
          <p:nvPr/>
        </p:nvSpPr>
        <p:spPr bwMode="auto">
          <a:xfrm>
            <a:off x="8077200" y="4572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spcBef>
                <a:spcPct val="50000"/>
              </a:spcBef>
              <a:buFontTx/>
              <a:buNone/>
            </a:pPr>
            <a:r>
              <a:rPr lang="en-GB" altLang="en-US" sz="2400" b="1">
                <a:latin typeface="Tahoma" charset="0"/>
              </a:rPr>
              <a:t>Osteoporosis</a:t>
            </a:r>
          </a:p>
        </p:txBody>
      </p:sp>
      <p:sp>
        <p:nvSpPr>
          <p:cNvPr id="287753" name="Text Box 9"/>
          <p:cNvSpPr txBox="1">
            <a:spLocks noChangeArrowheads="1"/>
          </p:cNvSpPr>
          <p:nvPr/>
        </p:nvSpPr>
        <p:spPr bwMode="auto">
          <a:xfrm>
            <a:off x="1905000" y="4572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spcBef>
                <a:spcPct val="50000"/>
              </a:spcBef>
              <a:buFontTx/>
              <a:buNone/>
            </a:pPr>
            <a:r>
              <a:rPr lang="en-GB" altLang="en-US" sz="2400" b="1">
                <a:latin typeface="Tahoma" charset="0"/>
              </a:rPr>
              <a:t>Amenorrhoea</a:t>
            </a:r>
          </a:p>
        </p:txBody>
      </p:sp>
    </p:spTree>
    <p:extLst>
      <p:ext uri="{BB962C8B-B14F-4D97-AF65-F5344CB8AC3E}">
        <p14:creationId xmlns:p14="http://schemas.microsoft.com/office/powerpoint/2010/main" val="143657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a:solidFill>
                  <a:srgbClr val="FFFF00"/>
                </a:solidFill>
              </a:rPr>
              <a:t>Women participation</a:t>
            </a:r>
          </a:p>
        </p:txBody>
      </p:sp>
      <p:sp>
        <p:nvSpPr>
          <p:cNvPr id="3" name="Content Placeholder 2"/>
          <p:cNvSpPr>
            <a:spLocks noGrp="1"/>
          </p:cNvSpPr>
          <p:nvPr>
            <p:ph idx="1"/>
          </p:nvPr>
        </p:nvSpPr>
        <p:spPr/>
        <p:txBody>
          <a:bodyPr>
            <a:normAutofit/>
          </a:bodyPr>
          <a:lstStyle/>
          <a:p>
            <a:r>
              <a:rPr lang="en-MY" sz="2800" dirty="0"/>
              <a:t>Gender inequality is strongly evident in the field of sports</a:t>
            </a:r>
          </a:p>
          <a:p>
            <a:r>
              <a:rPr lang="en-MY" sz="2800" dirty="0"/>
              <a:t>Less opportunities in comparison to their male counterparts</a:t>
            </a:r>
          </a:p>
          <a:p>
            <a:r>
              <a:rPr lang="en-MY" sz="2800" dirty="0"/>
              <a:t>Social environment inhibits women from sports participation</a:t>
            </a:r>
          </a:p>
          <a:p>
            <a:r>
              <a:rPr lang="en-MY" sz="2800" dirty="0"/>
              <a:t>More sports women emerging as role models</a:t>
            </a:r>
          </a:p>
        </p:txBody>
      </p:sp>
    </p:spTree>
    <p:extLst>
      <p:ext uri="{BB962C8B-B14F-4D97-AF65-F5344CB8AC3E}">
        <p14:creationId xmlns:p14="http://schemas.microsoft.com/office/powerpoint/2010/main" val="269174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a:solidFill>
                  <a:srgbClr val="FFFF00"/>
                </a:solidFill>
              </a:rPr>
              <a:t>Reasons  for less participation of women in sports</a:t>
            </a:r>
          </a:p>
        </p:txBody>
      </p:sp>
      <p:sp>
        <p:nvSpPr>
          <p:cNvPr id="3" name="Content Placeholder 2"/>
          <p:cNvSpPr>
            <a:spLocks noGrp="1"/>
          </p:cNvSpPr>
          <p:nvPr>
            <p:ph idx="1"/>
          </p:nvPr>
        </p:nvSpPr>
        <p:spPr/>
        <p:txBody>
          <a:bodyPr/>
          <a:lstStyle/>
          <a:p>
            <a:r>
              <a:rPr lang="en-MY" dirty="0"/>
              <a:t>Lack of education and awareness</a:t>
            </a:r>
          </a:p>
          <a:p>
            <a:r>
              <a:rPr lang="en-MY" dirty="0"/>
              <a:t>Traditional outlook and views</a:t>
            </a:r>
          </a:p>
          <a:p>
            <a:r>
              <a:rPr lang="en-MY" dirty="0"/>
              <a:t>Male dominated culture of sports</a:t>
            </a:r>
          </a:p>
          <a:p>
            <a:r>
              <a:rPr lang="en-MY" dirty="0"/>
              <a:t>Lack of female sports person as a role model</a:t>
            </a:r>
          </a:p>
          <a:p>
            <a:r>
              <a:rPr lang="en-MY" dirty="0"/>
              <a:t>Lack of female coaches</a:t>
            </a:r>
          </a:p>
          <a:p>
            <a:r>
              <a:rPr lang="en-MY" dirty="0"/>
              <a:t>Lack of personal safety</a:t>
            </a:r>
          </a:p>
          <a:p>
            <a:r>
              <a:rPr lang="en-MY" dirty="0"/>
              <a:t>Lack of interest of spectators and less media coverage</a:t>
            </a:r>
          </a:p>
          <a:p>
            <a:r>
              <a:rPr lang="en-MY" dirty="0"/>
              <a:t>Lack of access to </a:t>
            </a:r>
            <a:r>
              <a:rPr lang="en-MY"/>
              <a:t>sports facilities</a:t>
            </a:r>
            <a:endParaRPr lang="en-MY" dirty="0"/>
          </a:p>
        </p:txBody>
      </p:sp>
    </p:spTree>
    <p:extLst>
      <p:ext uri="{BB962C8B-B14F-4D97-AF65-F5344CB8AC3E}">
        <p14:creationId xmlns:p14="http://schemas.microsoft.com/office/powerpoint/2010/main" val="2622140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BF06-FDCB-A044-B381-D29361C2D8F9}"/>
              </a:ext>
            </a:extLst>
          </p:cNvPr>
          <p:cNvSpPr>
            <a:spLocks noGrp="1"/>
          </p:cNvSpPr>
          <p:nvPr>
            <p:ph type="title"/>
          </p:nvPr>
        </p:nvSpPr>
        <p:spPr/>
        <p:txBody>
          <a:bodyPr/>
          <a:lstStyle/>
          <a:p>
            <a:r>
              <a:rPr lang="en-US" dirty="0">
                <a:solidFill>
                  <a:srgbClr val="FFFF00"/>
                </a:solidFill>
              </a:rPr>
              <a:t>Psychological Aspects of Women Participation</a:t>
            </a:r>
          </a:p>
        </p:txBody>
      </p:sp>
      <p:sp>
        <p:nvSpPr>
          <p:cNvPr id="3" name="Content Placeholder 2">
            <a:extLst>
              <a:ext uri="{FF2B5EF4-FFF2-40B4-BE49-F238E27FC236}">
                <a16:creationId xmlns:a16="http://schemas.microsoft.com/office/drawing/2014/main" id="{CC95D965-6A5B-C749-AEB0-E5B9A839BECD}"/>
              </a:ext>
            </a:extLst>
          </p:cNvPr>
          <p:cNvSpPr>
            <a:spLocks noGrp="1"/>
          </p:cNvSpPr>
          <p:nvPr>
            <p:ph idx="1"/>
          </p:nvPr>
        </p:nvSpPr>
        <p:spPr/>
        <p:txBody>
          <a:bodyPr>
            <a:normAutofit/>
          </a:bodyPr>
          <a:lstStyle/>
          <a:p>
            <a:r>
              <a:rPr lang="en-US" sz="2400" dirty="0"/>
              <a:t>Gender Role  Orientation</a:t>
            </a:r>
          </a:p>
          <a:p>
            <a:r>
              <a:rPr lang="en-US" sz="2400" dirty="0"/>
              <a:t>Competitiveness</a:t>
            </a:r>
          </a:p>
          <a:p>
            <a:r>
              <a:rPr lang="en-US" sz="2400" dirty="0"/>
              <a:t>Confidence</a:t>
            </a:r>
          </a:p>
          <a:p>
            <a:r>
              <a:rPr lang="en-US" sz="2400" dirty="0"/>
              <a:t>Self – Esteem</a:t>
            </a:r>
          </a:p>
          <a:p>
            <a:r>
              <a:rPr lang="en-US" sz="2400" dirty="0"/>
              <a:t>Self – Image</a:t>
            </a:r>
          </a:p>
          <a:p>
            <a:r>
              <a:rPr lang="en-US" sz="2400" dirty="0"/>
              <a:t>Depression</a:t>
            </a:r>
          </a:p>
          <a:p>
            <a:r>
              <a:rPr lang="en-US" sz="2400" dirty="0"/>
              <a:t>Aggression</a:t>
            </a:r>
          </a:p>
        </p:txBody>
      </p:sp>
    </p:spTree>
    <p:extLst>
      <p:ext uri="{BB962C8B-B14F-4D97-AF65-F5344CB8AC3E}">
        <p14:creationId xmlns:p14="http://schemas.microsoft.com/office/powerpoint/2010/main" val="533759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D120-61CD-4D4D-B38B-00F8233B5035}"/>
              </a:ext>
            </a:extLst>
          </p:cNvPr>
          <p:cNvSpPr>
            <a:spLocks noGrp="1"/>
          </p:cNvSpPr>
          <p:nvPr>
            <p:ph type="title"/>
          </p:nvPr>
        </p:nvSpPr>
        <p:spPr/>
        <p:txBody>
          <a:bodyPr/>
          <a:lstStyle/>
          <a:p>
            <a:r>
              <a:rPr lang="en-US" dirty="0">
                <a:solidFill>
                  <a:srgbClr val="FFFF00"/>
                </a:solidFill>
              </a:rPr>
              <a:t>Sociological Aspects of Women Participation in Sports </a:t>
            </a:r>
          </a:p>
        </p:txBody>
      </p:sp>
      <p:sp>
        <p:nvSpPr>
          <p:cNvPr id="3" name="Content Placeholder 2">
            <a:extLst>
              <a:ext uri="{FF2B5EF4-FFF2-40B4-BE49-F238E27FC236}">
                <a16:creationId xmlns:a16="http://schemas.microsoft.com/office/drawing/2014/main" id="{B34566A3-6626-F145-896C-31EEC3F2682A}"/>
              </a:ext>
            </a:extLst>
          </p:cNvPr>
          <p:cNvSpPr>
            <a:spLocks noGrp="1"/>
          </p:cNvSpPr>
          <p:nvPr>
            <p:ph idx="1"/>
          </p:nvPr>
        </p:nvSpPr>
        <p:spPr/>
        <p:txBody>
          <a:bodyPr>
            <a:normAutofit/>
          </a:bodyPr>
          <a:lstStyle/>
          <a:p>
            <a:r>
              <a:rPr lang="en-US" sz="2800" b="1" dirty="0"/>
              <a:t>Family ( parent’s Interest, socializing at home)</a:t>
            </a:r>
          </a:p>
          <a:p>
            <a:r>
              <a:rPr lang="en-US" sz="2800" b="1" dirty="0"/>
              <a:t>School ( important place for sports participation, coaches, peers and teachers are the main driving force)</a:t>
            </a:r>
          </a:p>
          <a:p>
            <a:r>
              <a:rPr lang="en-US" sz="2800" b="1" dirty="0"/>
              <a:t>Culture ( great impact, traditional values)</a:t>
            </a:r>
          </a:p>
        </p:txBody>
      </p:sp>
    </p:spTree>
    <p:extLst>
      <p:ext uri="{BB962C8B-B14F-4D97-AF65-F5344CB8AC3E}">
        <p14:creationId xmlns:p14="http://schemas.microsoft.com/office/powerpoint/2010/main" val="865516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noChangeArrowheads="1"/>
          </p:cNvSpPr>
          <p:nvPr>
            <p:ph type="body" idx="1"/>
          </p:nvPr>
        </p:nvSpPr>
        <p:spPr>
          <a:xfrm>
            <a:off x="1103312" y="2052918"/>
            <a:ext cx="8946541" cy="4195481"/>
          </a:xfrm>
        </p:spPr>
        <p:txBody>
          <a:bodyPr/>
          <a:lstStyle/>
          <a:p>
            <a:pPr eaLnBrk="1" hangingPunct="1">
              <a:buFontTx/>
              <a:buNone/>
            </a:pPr>
            <a:endParaRPr lang="en-US" altLang="en-US" dirty="0"/>
          </a:p>
        </p:txBody>
      </p:sp>
      <p:sp>
        <p:nvSpPr>
          <p:cNvPr id="21506" name="Rectangle 4"/>
          <p:cNvSpPr>
            <a:spLocks noChangeArrowheads="1"/>
          </p:cNvSpPr>
          <p:nvPr/>
        </p:nvSpPr>
        <p:spPr bwMode="auto">
          <a:xfrm>
            <a:off x="2987563" y="275770"/>
            <a:ext cx="5726678"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IE" altLang="en-US" sz="3600" b="1" dirty="0">
                <a:solidFill>
                  <a:srgbClr val="FFFF00"/>
                </a:solidFill>
              </a:rPr>
              <a:t>Physical Differences</a:t>
            </a:r>
          </a:p>
        </p:txBody>
      </p:sp>
      <p:sp>
        <p:nvSpPr>
          <p:cNvPr id="21507" name="Rectangle 5" descr="Rectangle: Click to edit Master text styles&#10;Second level&#10;Third level&#10;Fourth level&#10;Fifth level"/>
          <p:cNvSpPr>
            <a:spLocks noChangeArrowheads="1"/>
          </p:cNvSpPr>
          <p:nvPr/>
        </p:nvSpPr>
        <p:spPr bwMode="auto">
          <a:xfrm>
            <a:off x="5990771" y="2630715"/>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50000"/>
              </a:spcBef>
              <a:buFontTx/>
              <a:buNone/>
            </a:pPr>
            <a:r>
              <a:rPr lang="en-IE" altLang="en-US" sz="3200" dirty="0">
                <a:solidFill>
                  <a:schemeClr val="tx2"/>
                </a:solidFill>
              </a:rPr>
              <a:t>Different</a:t>
            </a:r>
            <a:r>
              <a:rPr lang="en-IE" altLang="en-US" sz="3200" dirty="0"/>
              <a:t> doesn’t mean better or worse.</a:t>
            </a:r>
          </a:p>
          <a:p>
            <a:pPr algn="ctr" eaLnBrk="1" hangingPunct="1">
              <a:spcBef>
                <a:spcPct val="50000"/>
              </a:spcBef>
              <a:buFontTx/>
              <a:buNone/>
            </a:pPr>
            <a:r>
              <a:rPr lang="en-IE" altLang="en-US" sz="3200" dirty="0"/>
              <a:t>It just means </a:t>
            </a:r>
            <a:r>
              <a:rPr lang="en-IE" altLang="en-US" sz="3200" dirty="0">
                <a:solidFill>
                  <a:schemeClr val="tx2"/>
                </a:solidFill>
              </a:rPr>
              <a:t>different</a:t>
            </a:r>
            <a:r>
              <a:rPr lang="en-IE" altLang="en-US" sz="2400" dirty="0"/>
              <a:t>.</a:t>
            </a:r>
            <a:endParaRPr lang="en-GB" altLang="en-US" sz="2400" dirty="0"/>
          </a:p>
        </p:txBody>
      </p:sp>
      <p:pic>
        <p:nvPicPr>
          <p:cNvPr id="10" name="Picture 7" descr="onion_news2951">
            <a:extLst>
              <a:ext uri="{FF2B5EF4-FFF2-40B4-BE49-F238E27FC236}">
                <a16:creationId xmlns:a16="http://schemas.microsoft.com/office/drawing/2014/main" id="{EF662C2B-65E2-3545-B31F-333F8A197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2" y="4352924"/>
            <a:ext cx="21605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vili4x6_2812_full-prt">
            <a:extLst>
              <a:ext uri="{FF2B5EF4-FFF2-40B4-BE49-F238E27FC236}">
                <a16:creationId xmlns:a16="http://schemas.microsoft.com/office/drawing/2014/main" id="{E42DFF6E-C832-644E-AC81-17A44334F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335" y="2052918"/>
            <a:ext cx="2281122" cy="419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http://www.illinoisloyalty.com/i/20071109/illini-womens-basketball-441.jpg">
            <a:extLst>
              <a:ext uri="{FF2B5EF4-FFF2-40B4-BE49-F238E27FC236}">
                <a16:creationId xmlns:a16="http://schemas.microsoft.com/office/drawing/2014/main" id="{66DF5E0D-2644-4547-8E83-D9DE29F71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3" y="2052918"/>
            <a:ext cx="2160022" cy="23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30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219" y="487099"/>
            <a:ext cx="3828870" cy="584775"/>
          </a:xfrm>
          <a:prstGeom prst="rect">
            <a:avLst/>
          </a:prstGeom>
          <a:noFill/>
        </p:spPr>
        <p:txBody>
          <a:bodyPr wrap="none" rtlCol="0">
            <a:spAutoFit/>
          </a:bodyPr>
          <a:lstStyle/>
          <a:p>
            <a:pPr algn="ctr"/>
            <a:r>
              <a:rPr lang="en-US" sz="3200" b="1" dirty="0">
                <a:latin typeface="Franklin Gothic Medium" panose="020B0603020102020204" pitchFamily="34" charset="0"/>
                <a:cs typeface="DokChampa" panose="020B0604020202020204" pitchFamily="34" charset="-34"/>
              </a:rPr>
              <a:t>WHY PSYCHOLOGY?</a:t>
            </a:r>
            <a:endParaRPr lang="en-MY" sz="3200" b="1" dirty="0">
              <a:latin typeface="Franklin Gothic Medium" panose="020B0603020102020204" pitchFamily="34" charset="0"/>
              <a:cs typeface="DokChampa" panose="020B0604020202020204" pitchFamily="34" charset="-34"/>
            </a:endParaRPr>
          </a:p>
        </p:txBody>
      </p:sp>
      <p:sp>
        <p:nvSpPr>
          <p:cNvPr id="5" name="Hexagon 4"/>
          <p:cNvSpPr/>
          <p:nvPr/>
        </p:nvSpPr>
        <p:spPr>
          <a:xfrm>
            <a:off x="2922106" y="2797905"/>
            <a:ext cx="3474720" cy="287137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Hexagon 5"/>
          <p:cNvSpPr/>
          <p:nvPr/>
        </p:nvSpPr>
        <p:spPr>
          <a:xfrm>
            <a:off x="6024032" y="1177776"/>
            <a:ext cx="3474720" cy="287137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TextBox 2"/>
          <p:cNvSpPr txBox="1"/>
          <p:nvPr/>
        </p:nvSpPr>
        <p:spPr>
          <a:xfrm>
            <a:off x="6511415" y="2136088"/>
            <a:ext cx="2540375" cy="984885"/>
          </a:xfrm>
          <a:prstGeom prst="rect">
            <a:avLst/>
          </a:prstGeom>
          <a:noFill/>
        </p:spPr>
        <p:txBody>
          <a:bodyPr wrap="none" rtlCol="0">
            <a:spAutoFit/>
          </a:bodyPr>
          <a:lstStyle/>
          <a:p>
            <a:r>
              <a:rPr lang="en-US" sz="2000" b="1" dirty="0">
                <a:solidFill>
                  <a:srgbClr val="FF0000"/>
                </a:solidFill>
                <a:latin typeface="Franklin Gothic Medium" panose="020B0603020102020204" pitchFamily="34" charset="0"/>
              </a:rPr>
              <a:t>To understand how it </a:t>
            </a:r>
          </a:p>
          <a:p>
            <a:r>
              <a:rPr lang="en-US" sz="2000" b="1" dirty="0">
                <a:solidFill>
                  <a:srgbClr val="FF0000"/>
                </a:solidFill>
                <a:latin typeface="Franklin Gothic Medium" panose="020B0603020102020204" pitchFamily="34" charset="0"/>
              </a:rPr>
              <a:t>affect performance</a:t>
            </a:r>
          </a:p>
          <a:p>
            <a:endParaRPr lang="en-MY" dirty="0"/>
          </a:p>
        </p:txBody>
      </p:sp>
      <p:sp>
        <p:nvSpPr>
          <p:cNvPr id="4" name="TextBox 3"/>
          <p:cNvSpPr txBox="1"/>
          <p:nvPr/>
        </p:nvSpPr>
        <p:spPr>
          <a:xfrm>
            <a:off x="2922106" y="3405339"/>
            <a:ext cx="3101927" cy="1908215"/>
          </a:xfrm>
          <a:prstGeom prst="rect">
            <a:avLst/>
          </a:prstGeom>
          <a:noFill/>
        </p:spPr>
        <p:txBody>
          <a:bodyPr wrap="square" rtlCol="0">
            <a:spAutoFit/>
          </a:bodyPr>
          <a:lstStyle/>
          <a:p>
            <a:r>
              <a:rPr lang="en-US" dirty="0"/>
              <a:t>         </a:t>
            </a:r>
            <a:r>
              <a:rPr lang="en-US" sz="2000" b="1" dirty="0">
                <a:solidFill>
                  <a:srgbClr val="FF0000"/>
                </a:solidFill>
                <a:latin typeface="Franklin Gothic Medium" panose="020B0603020102020204" pitchFamily="34" charset="0"/>
              </a:rPr>
              <a:t>To understand how </a:t>
            </a:r>
          </a:p>
          <a:p>
            <a:r>
              <a:rPr lang="en-US" sz="2000" b="1" dirty="0">
                <a:solidFill>
                  <a:srgbClr val="FF0000"/>
                </a:solidFill>
                <a:latin typeface="Franklin Gothic Medium" panose="020B0603020102020204" pitchFamily="34" charset="0"/>
              </a:rPr>
              <a:t>        participation in sport </a:t>
            </a:r>
          </a:p>
          <a:p>
            <a:r>
              <a:rPr lang="en-US" sz="2000" b="1" dirty="0">
                <a:solidFill>
                  <a:srgbClr val="FF0000"/>
                </a:solidFill>
                <a:latin typeface="Franklin Gothic Medium" panose="020B0603020102020204" pitchFamily="34" charset="0"/>
              </a:rPr>
              <a:t>       affects psychological </a:t>
            </a:r>
          </a:p>
          <a:p>
            <a:r>
              <a:rPr lang="en-US" sz="2000" b="1" dirty="0">
                <a:solidFill>
                  <a:srgbClr val="FF0000"/>
                </a:solidFill>
                <a:latin typeface="Franklin Gothic Medium" panose="020B0603020102020204" pitchFamily="34" charset="0"/>
              </a:rPr>
              <a:t>       development, health, </a:t>
            </a:r>
          </a:p>
          <a:p>
            <a:r>
              <a:rPr lang="en-US" sz="2000" b="1" dirty="0">
                <a:solidFill>
                  <a:srgbClr val="FF0000"/>
                </a:solidFill>
                <a:latin typeface="Franklin Gothic Medium" panose="020B0603020102020204" pitchFamily="34" charset="0"/>
              </a:rPr>
              <a:t>             and well-being</a:t>
            </a:r>
          </a:p>
          <a:p>
            <a:endParaRPr lang="en-MY" dirty="0"/>
          </a:p>
        </p:txBody>
      </p:sp>
      <p:sp>
        <p:nvSpPr>
          <p:cNvPr id="8" name="Hexagon 7"/>
          <p:cNvSpPr/>
          <p:nvPr/>
        </p:nvSpPr>
        <p:spPr>
          <a:xfrm>
            <a:off x="6162360" y="4303787"/>
            <a:ext cx="2484000" cy="1980000"/>
          </a:xfrm>
          <a:prstGeom prst="hexagon">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
        <p:nvSpPr>
          <p:cNvPr id="9" name="Hexagon 8"/>
          <p:cNvSpPr/>
          <p:nvPr/>
        </p:nvSpPr>
        <p:spPr>
          <a:xfrm>
            <a:off x="3783724" y="617753"/>
            <a:ext cx="2484000" cy="1980000"/>
          </a:xfrm>
          <a:custGeom>
            <a:avLst/>
            <a:gdLst>
              <a:gd name="connsiteX0" fmla="*/ 0 w 3474720"/>
              <a:gd name="connsiteY0" fmla="*/ 1435688 h 2871375"/>
              <a:gd name="connsiteX1" fmla="*/ 717844 w 3474720"/>
              <a:gd name="connsiteY1" fmla="*/ 1 h 2871375"/>
              <a:gd name="connsiteX2" fmla="*/ 2756876 w 3474720"/>
              <a:gd name="connsiteY2" fmla="*/ 1 h 2871375"/>
              <a:gd name="connsiteX3" fmla="*/ 3474720 w 3474720"/>
              <a:gd name="connsiteY3" fmla="*/ 1435688 h 2871375"/>
              <a:gd name="connsiteX4" fmla="*/ 2756876 w 3474720"/>
              <a:gd name="connsiteY4" fmla="*/ 2871374 h 2871375"/>
              <a:gd name="connsiteX5" fmla="*/ 717844 w 3474720"/>
              <a:gd name="connsiteY5" fmla="*/ 2871374 h 2871375"/>
              <a:gd name="connsiteX6" fmla="*/ 0 w 3474720"/>
              <a:gd name="connsiteY6" fmla="*/ 1435688 h 2871375"/>
              <a:gd name="connsiteX0" fmla="*/ 0 w 3474720"/>
              <a:gd name="connsiteY0" fmla="*/ 1435687 h 2871373"/>
              <a:gd name="connsiteX1" fmla="*/ 717844 w 3474720"/>
              <a:gd name="connsiteY1" fmla="*/ 0 h 2871373"/>
              <a:gd name="connsiteX2" fmla="*/ 2756876 w 3474720"/>
              <a:gd name="connsiteY2" fmla="*/ 0 h 2871373"/>
              <a:gd name="connsiteX3" fmla="*/ 3474720 w 3474720"/>
              <a:gd name="connsiteY3" fmla="*/ 1435687 h 2871373"/>
              <a:gd name="connsiteX4" fmla="*/ 2756876 w 3474720"/>
              <a:gd name="connsiteY4" fmla="*/ 2871373 h 2871373"/>
              <a:gd name="connsiteX5" fmla="*/ 717844 w 3474720"/>
              <a:gd name="connsiteY5" fmla="*/ 2871373 h 2871373"/>
              <a:gd name="connsiteX6" fmla="*/ 0 w 3474720"/>
              <a:gd name="connsiteY6" fmla="*/ 1435687 h 2871373"/>
              <a:gd name="connsiteX0" fmla="*/ 0 w 3474720"/>
              <a:gd name="connsiteY0" fmla="*/ 1435687 h 2871373"/>
              <a:gd name="connsiteX1" fmla="*/ 717844 w 3474720"/>
              <a:gd name="connsiteY1" fmla="*/ 0 h 2871373"/>
              <a:gd name="connsiteX2" fmla="*/ 2756876 w 3474720"/>
              <a:gd name="connsiteY2" fmla="*/ 0 h 2871373"/>
              <a:gd name="connsiteX3" fmla="*/ 3474720 w 3474720"/>
              <a:gd name="connsiteY3" fmla="*/ 1435687 h 2871373"/>
              <a:gd name="connsiteX4" fmla="*/ 2756876 w 3474720"/>
              <a:gd name="connsiteY4" fmla="*/ 2871373 h 2871373"/>
              <a:gd name="connsiteX5" fmla="*/ 717844 w 3474720"/>
              <a:gd name="connsiteY5" fmla="*/ 2871373 h 2871373"/>
              <a:gd name="connsiteX6" fmla="*/ 0 w 3474720"/>
              <a:gd name="connsiteY6" fmla="*/ 1435687 h 287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4720" h="2871373">
                <a:moveTo>
                  <a:pt x="0" y="1435687"/>
                </a:moveTo>
                <a:lnTo>
                  <a:pt x="717844" y="0"/>
                </a:lnTo>
                <a:lnTo>
                  <a:pt x="2756876" y="0"/>
                </a:lnTo>
                <a:lnTo>
                  <a:pt x="3474720" y="1435687"/>
                </a:lnTo>
                <a:lnTo>
                  <a:pt x="2756876" y="2871373"/>
                </a:lnTo>
                <a:lnTo>
                  <a:pt x="717844" y="2871373"/>
                </a:lnTo>
                <a:lnTo>
                  <a:pt x="0" y="1435687"/>
                </a:lnTo>
                <a:close/>
              </a:path>
            </a:pathLst>
          </a:cu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MY"/>
          </a:p>
        </p:txBody>
      </p:sp>
    </p:spTree>
    <p:extLst>
      <p:ext uri="{BB962C8B-B14F-4D97-AF65-F5344CB8AC3E}">
        <p14:creationId xmlns:p14="http://schemas.microsoft.com/office/powerpoint/2010/main" val="18660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p:cNvSpPr>
            <a:spLocks noChangeArrowheads="1"/>
          </p:cNvSpPr>
          <p:nvPr/>
        </p:nvSpPr>
        <p:spPr bwMode="auto">
          <a:xfrm>
            <a:off x="2598057" y="943427"/>
            <a:ext cx="7204756" cy="2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GB" altLang="en-US" sz="3600" dirty="0">
                <a:solidFill>
                  <a:srgbClr val="FFFF00"/>
                </a:solidFill>
              </a:rPr>
              <a:t>Cardiovascular Differences</a:t>
            </a:r>
          </a:p>
        </p:txBody>
      </p:sp>
      <p:sp>
        <p:nvSpPr>
          <p:cNvPr id="25602" name="Rectangle 5" descr="Rectangle: Click to edit Master text styles&#10;Second level&#10;Third level&#10;Fourth level&#10;Fifth level"/>
          <p:cNvSpPr>
            <a:spLocks noChangeArrowheads="1"/>
          </p:cNvSpPr>
          <p:nvPr/>
        </p:nvSpPr>
        <p:spPr bwMode="auto">
          <a:xfrm>
            <a:off x="1959429" y="1700213"/>
            <a:ext cx="5936797"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r>
              <a:rPr lang="en-GB" altLang="en-US" sz="2400" dirty="0"/>
              <a:t>Women have smaller heart, lungs, blood volume and haemoglobin concentration (10% lower) than men – this limits aerobic metabolism</a:t>
            </a:r>
          </a:p>
          <a:p>
            <a:pPr marL="0" indent="0" eaLnBrk="1" hangingPunct="1">
              <a:buNone/>
            </a:pPr>
            <a:endParaRPr lang="en-GB" altLang="en-US" sz="2400" dirty="0"/>
          </a:p>
          <a:p>
            <a:pPr eaLnBrk="1" hangingPunct="1"/>
            <a:r>
              <a:rPr lang="en-IE" altLang="en-US" sz="2400" dirty="0"/>
              <a:t>Females have the same proportional capacity as males to improve their cardiovascular fitness</a:t>
            </a:r>
          </a:p>
          <a:p>
            <a:pPr eaLnBrk="1" hangingPunct="1"/>
            <a:endParaRPr lang="en-IE" altLang="en-US" sz="2400" dirty="0"/>
          </a:p>
          <a:p>
            <a:pPr eaLnBrk="1" hangingPunct="1"/>
            <a:r>
              <a:rPr lang="en-IE" altLang="en-US" sz="2400" dirty="0"/>
              <a:t>Female athletes burn more fat when exercising</a:t>
            </a:r>
          </a:p>
        </p:txBody>
      </p:sp>
      <p:pic>
        <p:nvPicPr>
          <p:cNvPr id="25603" name="Picture 7" descr="female%20athlete%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1700213"/>
            <a:ext cx="2352675" cy="412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89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1"/>
          </p:nvPr>
        </p:nvSpPr>
        <p:spPr/>
        <p:txBody>
          <a:bodyPr/>
          <a:lstStyle/>
          <a:p>
            <a:pPr eaLnBrk="1" hangingPunct="1">
              <a:buFontTx/>
              <a:buNone/>
            </a:pPr>
            <a:endParaRPr lang="en-US" altLang="en-US" dirty="0"/>
          </a:p>
        </p:txBody>
      </p:sp>
      <p:sp>
        <p:nvSpPr>
          <p:cNvPr id="27650" name="Rectangle 4"/>
          <p:cNvSpPr>
            <a:spLocks noGrp="1" noChangeArrowheads="1"/>
          </p:cNvSpPr>
          <p:nvPr>
            <p:ph type="title"/>
          </p:nvPr>
        </p:nvSpPr>
        <p:spPr>
          <a:noFill/>
        </p:spPr>
        <p:txBody>
          <a:bodyPr/>
          <a:lstStyle/>
          <a:p>
            <a:pPr eaLnBrk="1" hangingPunct="1"/>
            <a:r>
              <a:rPr lang="en-GB" altLang="en-US" dirty="0">
                <a:solidFill>
                  <a:srgbClr val="FFFF00"/>
                </a:solidFill>
              </a:rPr>
              <a:t>Strength Differences</a:t>
            </a:r>
          </a:p>
        </p:txBody>
      </p:sp>
      <p:sp>
        <p:nvSpPr>
          <p:cNvPr id="27651" name="Rectangle 5" descr="Rectangle: Click to edit Master text styles&#10;Second level&#10;Third level&#10;Fourth level&#10;Fifth level"/>
          <p:cNvSpPr>
            <a:spLocks noChangeArrowheads="1"/>
          </p:cNvSpPr>
          <p:nvPr/>
        </p:nvSpPr>
        <p:spPr bwMode="auto">
          <a:xfrm>
            <a:off x="4299178" y="2023609"/>
            <a:ext cx="516413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lnSpc>
                <a:spcPct val="90000"/>
              </a:lnSpc>
            </a:pPr>
            <a:r>
              <a:rPr lang="en-GB" altLang="en-US" sz="2400" dirty="0"/>
              <a:t>Women tend to have less muscle mass due to lower levels of testosterone – this limits strength and power.</a:t>
            </a:r>
          </a:p>
          <a:p>
            <a:pPr eaLnBrk="1" hangingPunct="1">
              <a:lnSpc>
                <a:spcPct val="90000"/>
              </a:lnSpc>
            </a:pPr>
            <a:r>
              <a:rPr lang="en-IE" altLang="en-US" sz="2400" dirty="0"/>
              <a:t>Upper body – 40/50% weaker than men.</a:t>
            </a:r>
          </a:p>
          <a:p>
            <a:pPr eaLnBrk="1" hangingPunct="1">
              <a:lnSpc>
                <a:spcPct val="90000"/>
              </a:lnSpc>
            </a:pPr>
            <a:r>
              <a:rPr lang="en-IE" altLang="en-US" sz="2400" dirty="0"/>
              <a:t>Lower body – 30% weaker.</a:t>
            </a:r>
            <a:endParaRPr lang="en-GB" altLang="en-US" sz="2400" dirty="0"/>
          </a:p>
          <a:p>
            <a:pPr eaLnBrk="1" hangingPunct="1">
              <a:lnSpc>
                <a:spcPct val="90000"/>
              </a:lnSpc>
            </a:pPr>
            <a:r>
              <a:rPr lang="en-IE" altLang="en-US" sz="2400" dirty="0"/>
              <a:t>Females have the same proportional capacity as males to improve their strength levels through training.</a:t>
            </a:r>
            <a:endParaRPr lang="en-GB" altLang="en-US" sz="2400" dirty="0"/>
          </a:p>
          <a:p>
            <a:pPr eaLnBrk="1" hangingPunct="1">
              <a:lnSpc>
                <a:spcPct val="90000"/>
              </a:lnSpc>
            </a:pPr>
            <a:endParaRPr lang="en-GB" altLang="en-US" sz="2400" dirty="0"/>
          </a:p>
        </p:txBody>
      </p:sp>
      <p:pic>
        <p:nvPicPr>
          <p:cNvPr id="27652" name="Picture 8" descr="DSC0135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2052917"/>
            <a:ext cx="2496230" cy="20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bodybui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37" y="4107542"/>
            <a:ext cx="2461306" cy="214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29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1992314" y="1"/>
            <a:ext cx="7775575" cy="836613"/>
          </a:xfrm>
        </p:spPr>
        <p:txBody>
          <a:bodyPr/>
          <a:lstStyle/>
          <a:p>
            <a:pPr eaLnBrk="1" hangingPunct="1"/>
            <a:r>
              <a:rPr lang="en-IE" altLang="en-US" dirty="0">
                <a:solidFill>
                  <a:srgbClr val="FFFF00"/>
                </a:solidFill>
              </a:rPr>
              <a:t>Body Composition</a:t>
            </a:r>
            <a:endParaRPr lang="en-GB" altLang="en-US" dirty="0">
              <a:solidFill>
                <a:srgbClr val="FFFF00"/>
              </a:solidFill>
            </a:endParaRPr>
          </a:p>
        </p:txBody>
      </p:sp>
      <p:sp>
        <p:nvSpPr>
          <p:cNvPr id="33794" name="Rectangle 4" descr="Rectangle: Click to edit Master text styles&#10;Second level&#10;Third level&#10;Fourth level&#10;Fifth level"/>
          <p:cNvSpPr>
            <a:spLocks noChangeArrowheads="1"/>
          </p:cNvSpPr>
          <p:nvPr/>
        </p:nvSpPr>
        <p:spPr bwMode="auto">
          <a:xfrm>
            <a:off x="1524000" y="1125538"/>
            <a:ext cx="4572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buFontTx/>
              <a:buNone/>
            </a:pPr>
            <a:r>
              <a:rPr lang="en-IE" altLang="en-US" sz="2400" dirty="0"/>
              <a:t>	In general, female athletes (even lean ones!) have a higher proportion of body fat than male athletes.</a:t>
            </a:r>
          </a:p>
          <a:p>
            <a:pPr algn="ctr" eaLnBrk="1" hangingPunct="1">
              <a:buFontTx/>
              <a:buNone/>
            </a:pPr>
            <a:endParaRPr lang="en-IE" altLang="en-US" sz="2400" dirty="0"/>
          </a:p>
          <a:p>
            <a:pPr algn="ctr" eaLnBrk="1" hangingPunct="1">
              <a:buFontTx/>
              <a:buNone/>
            </a:pPr>
            <a:r>
              <a:rPr lang="en-IE" altLang="en-US" sz="2400" dirty="0"/>
              <a:t>  Females – 20-25% body fat</a:t>
            </a:r>
          </a:p>
          <a:p>
            <a:pPr algn="ctr" eaLnBrk="1" hangingPunct="1">
              <a:buFontTx/>
              <a:buNone/>
            </a:pPr>
            <a:r>
              <a:rPr lang="en-IE" altLang="en-US" sz="2400" dirty="0"/>
              <a:t>  Males – 15 – 20% body fat</a:t>
            </a:r>
          </a:p>
          <a:p>
            <a:pPr algn="ctr" eaLnBrk="1" hangingPunct="1">
              <a:buFontTx/>
              <a:buNone/>
            </a:pPr>
            <a:endParaRPr lang="en-IE" altLang="en-US" sz="2400" dirty="0"/>
          </a:p>
          <a:p>
            <a:pPr algn="ctr" eaLnBrk="1" hangingPunct="1">
              <a:buFontTx/>
              <a:buNone/>
            </a:pPr>
            <a:r>
              <a:rPr lang="en-IE" altLang="en-US" sz="2400" dirty="0"/>
              <a:t>	Extra fat stores - good for swimming (buoyancy) and long endurance events</a:t>
            </a:r>
          </a:p>
        </p:txBody>
      </p:sp>
      <p:pic>
        <p:nvPicPr>
          <p:cNvPr id="33795" name="Picture 5" descr="GeorgieCla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1916113"/>
            <a:ext cx="2217737"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deHigh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076" y="1916114"/>
            <a:ext cx="2193925"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670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ChangeArrowheads="1"/>
          </p:cNvSpPr>
          <p:nvPr/>
        </p:nvSpPr>
        <p:spPr bwMode="auto">
          <a:xfrm>
            <a:off x="1981200" y="3810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IE" altLang="en-US" sz="3600">
                <a:solidFill>
                  <a:schemeClr val="tx2"/>
                </a:solidFill>
              </a:rPr>
              <a:t>Exercise and the Menstrual Cycle</a:t>
            </a:r>
            <a:endParaRPr lang="en-GB" altLang="en-US" sz="3600">
              <a:solidFill>
                <a:schemeClr val="tx2"/>
              </a:solidFill>
            </a:endParaRPr>
          </a:p>
        </p:txBody>
      </p:sp>
      <p:sp>
        <p:nvSpPr>
          <p:cNvPr id="281605" name="Rectangle 5" descr="Rectangle: Click to edit Master text styles&#10;Second level&#10;Third level&#10;Fourth level&#10;Fifth level"/>
          <p:cNvSpPr>
            <a:spLocks noChangeArrowheads="1"/>
          </p:cNvSpPr>
          <p:nvPr/>
        </p:nvSpPr>
        <p:spPr bwMode="auto">
          <a:xfrm>
            <a:off x="2362200" y="2590800"/>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r>
              <a:rPr lang="en-IE" altLang="en-US"/>
              <a:t>Awareness of pre-menstrual symptoms</a:t>
            </a:r>
          </a:p>
          <a:p>
            <a:pPr lvl="1" eaLnBrk="1" hangingPunct="1"/>
            <a:r>
              <a:rPr lang="en-IE" altLang="en-US"/>
              <a:t>Personal diary, look for patterns</a:t>
            </a:r>
          </a:p>
          <a:p>
            <a:pPr eaLnBrk="1" hangingPunct="1"/>
            <a:r>
              <a:rPr lang="en-IE" altLang="en-US"/>
              <a:t>Flexibility of training programmes</a:t>
            </a:r>
          </a:p>
          <a:p>
            <a:pPr eaLnBrk="1" hangingPunct="1"/>
            <a:r>
              <a:rPr lang="en-IE" altLang="en-US"/>
              <a:t>Regulation of the menstrual cycle and minimising symptoms</a:t>
            </a:r>
          </a:p>
          <a:p>
            <a:pPr eaLnBrk="1" hangingPunct="1">
              <a:buFontTx/>
              <a:buNone/>
            </a:pPr>
            <a:endParaRPr lang="en-GB" altLang="en-US"/>
          </a:p>
        </p:txBody>
      </p:sp>
      <p:sp>
        <p:nvSpPr>
          <p:cNvPr id="41987" name="Text Box 6"/>
          <p:cNvSpPr txBox="1">
            <a:spLocks noChangeArrowheads="1"/>
          </p:cNvSpPr>
          <p:nvPr/>
        </p:nvSpPr>
        <p:spPr bwMode="auto">
          <a:xfrm>
            <a:off x="2286000" y="1295400"/>
            <a:ext cx="7772400" cy="1066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buClr>
                <a:schemeClr val="hlink"/>
              </a:buClr>
              <a:buSzPct val="110000"/>
              <a:buFont typeface="Wingdings" charset="2"/>
              <a:buNone/>
            </a:pPr>
            <a:r>
              <a:rPr lang="en-IE" altLang="en-US" sz="3200">
                <a:latin typeface="Tahoma" charset="0"/>
              </a:rPr>
              <a:t>Olympic medals have been won at all stages of the cycle</a:t>
            </a:r>
            <a:endParaRPr lang="en-GB" altLang="en-US" sz="2400">
              <a:latin typeface="Tahoma" charset="0"/>
            </a:endParaRPr>
          </a:p>
        </p:txBody>
      </p:sp>
    </p:spTree>
    <p:extLst>
      <p:ext uri="{BB962C8B-B14F-4D97-AF65-F5344CB8AC3E}">
        <p14:creationId xmlns:p14="http://schemas.microsoft.com/office/powerpoint/2010/main" val="2031065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160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160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8160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816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p:cNvSpPr>
            <a:spLocks noGrp="1" noChangeArrowheads="1"/>
          </p:cNvSpPr>
          <p:nvPr>
            <p:ph type="title"/>
          </p:nvPr>
        </p:nvSpPr>
        <p:spPr>
          <a:xfrm>
            <a:off x="3429000" y="228600"/>
            <a:ext cx="5486400" cy="838200"/>
          </a:xfrm>
          <a:noFill/>
        </p:spPr>
        <p:txBody>
          <a:bodyPr anchor="b"/>
          <a:lstStyle/>
          <a:p>
            <a:pPr eaLnBrk="1" hangingPunct="1"/>
            <a:r>
              <a:rPr lang="en-IE" altLang="en-US" dirty="0">
                <a:solidFill>
                  <a:srgbClr val="FFFF00"/>
                </a:solidFill>
              </a:rPr>
              <a:t>Exploding the Myths</a:t>
            </a:r>
            <a:endParaRPr lang="en-GB" altLang="en-US" dirty="0">
              <a:solidFill>
                <a:srgbClr val="FFFF00"/>
              </a:solidFill>
            </a:endParaRPr>
          </a:p>
        </p:txBody>
      </p:sp>
      <p:sp>
        <p:nvSpPr>
          <p:cNvPr id="286727" name="Rectangle 7" descr="Rectangle: Click to edit Master text styles&#10;Second level&#10;Third level&#10;Fourth level&#10;Fifth level"/>
          <p:cNvSpPr>
            <a:spLocks noGrp="1" noChangeArrowheads="1"/>
          </p:cNvSpPr>
          <p:nvPr>
            <p:ph type="body" idx="1"/>
          </p:nvPr>
        </p:nvSpPr>
        <p:spPr>
          <a:xfrm>
            <a:off x="2362200" y="1295399"/>
            <a:ext cx="7772400" cy="3944257"/>
          </a:xfrm>
          <a:noFill/>
        </p:spPr>
        <p:txBody>
          <a:bodyPr/>
          <a:lstStyle/>
          <a:p>
            <a:pPr eaLnBrk="1" hangingPunct="1"/>
            <a:r>
              <a:rPr lang="en-IE" altLang="en-US" dirty="0"/>
              <a:t>Women can train as hard as men</a:t>
            </a:r>
          </a:p>
          <a:p>
            <a:pPr eaLnBrk="1" hangingPunct="1"/>
            <a:r>
              <a:rPr lang="en-IE" altLang="en-US" dirty="0"/>
              <a:t>Women can have the same % training improvement as men</a:t>
            </a:r>
          </a:p>
          <a:p>
            <a:pPr eaLnBrk="1" hangingPunct="1"/>
            <a:r>
              <a:rPr lang="en-IE" altLang="en-US" dirty="0"/>
              <a:t>The menstrual cycle does not limit a woman’s ability to train hard or to compete as hard as a man</a:t>
            </a:r>
          </a:p>
          <a:p>
            <a:pPr eaLnBrk="1" hangingPunct="1"/>
            <a:r>
              <a:rPr lang="en-IE" altLang="en-US" dirty="0"/>
              <a:t>Pain thresholds are not a male domain</a:t>
            </a:r>
          </a:p>
          <a:p>
            <a:pPr eaLnBrk="1" hangingPunct="1"/>
            <a:endParaRPr lang="en-GB" altLang="en-US" dirty="0"/>
          </a:p>
        </p:txBody>
      </p:sp>
      <p:sp>
        <p:nvSpPr>
          <p:cNvPr id="3" name="TextBox 2">
            <a:extLst>
              <a:ext uri="{FF2B5EF4-FFF2-40B4-BE49-F238E27FC236}">
                <a16:creationId xmlns:a16="http://schemas.microsoft.com/office/drawing/2014/main" id="{F50F1B98-2E7E-2641-AAB0-C2A1CB51D26B}"/>
              </a:ext>
            </a:extLst>
          </p:cNvPr>
          <p:cNvSpPr txBox="1"/>
          <p:nvPr/>
        </p:nvSpPr>
        <p:spPr>
          <a:xfrm>
            <a:off x="-213705" y="3962383"/>
            <a:ext cx="12405705" cy="2554545"/>
          </a:xfrm>
          <a:prstGeom prst="rect">
            <a:avLst/>
          </a:prstGeom>
          <a:noFill/>
        </p:spPr>
        <p:txBody>
          <a:bodyPr wrap="square" rtlCol="0">
            <a:spAutoFit/>
          </a:bodyPr>
          <a:lstStyle/>
          <a:p>
            <a:pPr algn="ctr"/>
            <a:r>
              <a:rPr lang="en-US" sz="3200" dirty="0">
                <a:solidFill>
                  <a:srgbClr val="FFFF00"/>
                </a:solidFill>
              </a:rPr>
              <a:t>Responsible authority under took the principle of equality of gender in its charter</a:t>
            </a:r>
          </a:p>
          <a:p>
            <a:pPr algn="ctr"/>
            <a:r>
              <a:rPr lang="en-US" sz="3200" dirty="0">
                <a:solidFill>
                  <a:srgbClr val="FFFF00"/>
                </a:solidFill>
              </a:rPr>
              <a:t>All sports organizations encourage &amp; promote  the participation of women in sports &amp; follow the </a:t>
            </a:r>
          </a:p>
          <a:p>
            <a:pPr algn="ctr"/>
            <a:r>
              <a:rPr lang="en-US" sz="3200" dirty="0">
                <a:solidFill>
                  <a:srgbClr val="FFFF00"/>
                </a:solidFill>
              </a:rPr>
              <a:t>Principle of gender equality</a:t>
            </a:r>
          </a:p>
        </p:txBody>
      </p:sp>
    </p:spTree>
    <p:extLst>
      <p:ext uri="{BB962C8B-B14F-4D97-AF65-F5344CB8AC3E}">
        <p14:creationId xmlns:p14="http://schemas.microsoft.com/office/powerpoint/2010/main" val="25845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77359C-B495-4CB7-923B-32502857B759}"/>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11166" b="4565"/>
          <a:stretch/>
        </p:blipFill>
        <p:spPr>
          <a:xfrm>
            <a:off x="0" y="10"/>
            <a:ext cx="12191980" cy="6857990"/>
          </a:xfrm>
          <a:prstGeom prst="rect">
            <a:avLst/>
          </a:prstGeom>
          <a:solidFill>
            <a:srgbClr val="FF5050">
              <a:alpha val="0"/>
            </a:srgbClr>
          </a:solidFill>
        </p:spPr>
      </p:pic>
      <p:sp>
        <p:nvSpPr>
          <p:cNvPr id="7" name="Title 1">
            <a:extLst>
              <a:ext uri="{FF2B5EF4-FFF2-40B4-BE49-F238E27FC236}">
                <a16:creationId xmlns:a16="http://schemas.microsoft.com/office/drawing/2014/main" id="{E405AD8B-0D04-4BBB-AB9C-E60765FD2CE1}"/>
              </a:ext>
            </a:extLst>
          </p:cNvPr>
          <p:cNvSpPr>
            <a:spLocks noGrp="1"/>
          </p:cNvSpPr>
          <p:nvPr>
            <p:ph type="title"/>
          </p:nvPr>
        </p:nvSpPr>
        <p:spPr>
          <a:xfrm>
            <a:off x="0" y="2750719"/>
            <a:ext cx="12192000" cy="792582"/>
          </a:xfrm>
          <a:solidFill>
            <a:schemeClr val="bg1">
              <a:lumMod val="95000"/>
            </a:schemeClr>
          </a:solidFill>
        </p:spPr>
        <p:txBody>
          <a:bodyPr anchor="b">
            <a:normAutofit/>
          </a:bodyPr>
          <a:lstStyle/>
          <a:p>
            <a:pPr algn="ctr"/>
            <a:r>
              <a:rPr lang="fi-FI" sz="3600" b="1" dirty="0">
                <a:solidFill>
                  <a:schemeClr val="tx1"/>
                </a:solidFill>
                <a:latin typeface="+mn-lt"/>
              </a:rPr>
              <a:t>MALAYSIAN SPORT CULTURE INDEX 2018</a:t>
            </a:r>
            <a:endParaRPr lang="en-MY" sz="3600" b="1" dirty="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93" y="713603"/>
            <a:ext cx="3098413" cy="1841270"/>
          </a:xfrm>
          <a:prstGeom prst="rect">
            <a:avLst/>
          </a:prstGeom>
        </p:spPr>
      </p:pic>
      <p:sp>
        <p:nvSpPr>
          <p:cNvPr id="2" name="Slide Number Placeholder 1"/>
          <p:cNvSpPr>
            <a:spLocks noGrp="1"/>
          </p:cNvSpPr>
          <p:nvPr>
            <p:ph type="sldNum" sz="quarter" idx="12"/>
          </p:nvPr>
        </p:nvSpPr>
        <p:spPr/>
        <p:txBody>
          <a:bodyPr/>
          <a:lstStyle/>
          <a:p>
            <a:fld id="{B19A0A31-F2C7-466E-89EB-032699667E32}" type="slidenum">
              <a:rPr lang="ms-MY" smtClean="0"/>
              <a:t>25</a:t>
            </a:fld>
            <a:endParaRPr lang="ms-MY"/>
          </a:p>
        </p:txBody>
      </p:sp>
    </p:spTree>
    <p:extLst>
      <p:ext uri="{BB962C8B-B14F-4D97-AF65-F5344CB8AC3E}">
        <p14:creationId xmlns:p14="http://schemas.microsoft.com/office/powerpoint/2010/main" val="184372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03702" y="2189612"/>
            <a:ext cx="10515600" cy="663575"/>
          </a:xfrm>
        </p:spPr>
        <p:txBody>
          <a:bodyPr>
            <a:noAutofit/>
          </a:bodyPr>
          <a:lstStyle/>
          <a:p>
            <a:pPr algn="ctr"/>
            <a:r>
              <a:rPr lang="en-US" sz="2400" b="1" dirty="0">
                <a:latin typeface="Century Gothic" panose="020B0502020202020204" pitchFamily="34" charset="0"/>
              </a:rPr>
              <a:t>RESPONDENT PARTICIPATION IN SPORTS, EXERCISE OR </a:t>
            </a:r>
            <a:br>
              <a:rPr lang="en-US" sz="2400" b="1" dirty="0">
                <a:latin typeface="Century Gothic" panose="020B0502020202020204" pitchFamily="34" charset="0"/>
              </a:rPr>
            </a:br>
            <a:r>
              <a:rPr lang="en-US" sz="2400" b="1" dirty="0">
                <a:latin typeface="Century Gothic" panose="020B0502020202020204" pitchFamily="34" charset="0"/>
              </a:rPr>
              <a:t>ACTIVE RECREATION</a:t>
            </a:r>
            <a:r>
              <a:rPr lang="en-MY" sz="2400" b="1" dirty="0">
                <a:latin typeface="Century Gothic" panose="020B0502020202020204" pitchFamily="34" charset="0"/>
              </a:rPr>
              <a:t> BY AGE</a:t>
            </a:r>
          </a:p>
        </p:txBody>
      </p:sp>
      <p:graphicFrame>
        <p:nvGraphicFramePr>
          <p:cNvPr id="4" name="Content Placeholder 4"/>
          <p:cNvGraphicFramePr>
            <a:graphicFrameLocks/>
          </p:cNvGraphicFramePr>
          <p:nvPr>
            <p:extLst>
              <p:ext uri="{D42A27DB-BD31-4B8C-83A1-F6EECF244321}">
                <p14:modId xmlns:p14="http://schemas.microsoft.com/office/powerpoint/2010/main" val="1713149644"/>
              </p:ext>
            </p:extLst>
          </p:nvPr>
        </p:nvGraphicFramePr>
        <p:xfrm>
          <a:off x="945385" y="1027163"/>
          <a:ext cx="6623203" cy="938501"/>
        </p:xfrm>
        <a:graphic>
          <a:graphicData uri="http://schemas.openxmlformats.org/drawingml/2006/table">
            <a:tbl>
              <a:tblPr>
                <a:solidFill>
                  <a:srgbClr val="FF5050"/>
                </a:solidFill>
                <a:tableStyleId>{91EBBBCC-DAD2-459C-BE2E-F6DE35CF9A28}</a:tableStyleId>
              </a:tblPr>
              <a:tblGrid>
                <a:gridCol w="1453135">
                  <a:extLst>
                    <a:ext uri="{9D8B030D-6E8A-4147-A177-3AD203B41FA5}">
                      <a16:colId xmlns:a16="http://schemas.microsoft.com/office/drawing/2014/main" val="3301577056"/>
                    </a:ext>
                  </a:extLst>
                </a:gridCol>
                <a:gridCol w="2962334">
                  <a:extLst>
                    <a:ext uri="{9D8B030D-6E8A-4147-A177-3AD203B41FA5}">
                      <a16:colId xmlns:a16="http://schemas.microsoft.com/office/drawing/2014/main" val="2528800297"/>
                    </a:ext>
                  </a:extLst>
                </a:gridCol>
                <a:gridCol w="2207734">
                  <a:extLst>
                    <a:ext uri="{9D8B030D-6E8A-4147-A177-3AD203B41FA5}">
                      <a16:colId xmlns:a16="http://schemas.microsoft.com/office/drawing/2014/main" val="1388095387"/>
                    </a:ext>
                  </a:extLst>
                </a:gridCol>
              </a:tblGrid>
              <a:tr h="432991">
                <a:tc>
                  <a:txBody>
                    <a:bodyPr/>
                    <a:lstStyle/>
                    <a:p>
                      <a:pPr algn="l" fontAlgn="b"/>
                      <a:r>
                        <a:rPr lang="en-MY" sz="1400" b="1" u="none" strike="noStrike" dirty="0">
                          <a:effectLst/>
                          <a:latin typeface="Century Gothic" panose="020B0502020202020204" pitchFamily="34" charset="0"/>
                        </a:rPr>
                        <a:t> GENDER</a:t>
                      </a:r>
                      <a:endParaRPr lang="en-MY" sz="1400" b="1" i="0" u="none" strike="noStrike" dirty="0">
                        <a:solidFill>
                          <a:srgbClr val="000000"/>
                        </a:solidFill>
                        <a:effectLst/>
                        <a:latin typeface="Century Gothic" panose="020B0502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4"/>
                    </a:solidFill>
                  </a:tcPr>
                </a:tc>
                <a:tc>
                  <a:txBody>
                    <a:bodyPr/>
                    <a:lstStyle/>
                    <a:p>
                      <a:pPr algn="ctr" fontAlgn="t"/>
                      <a:r>
                        <a:rPr lang="en-US" sz="1400" b="1" u="none" strike="noStrike" dirty="0">
                          <a:effectLst/>
                          <a:latin typeface="Century Gothic" panose="020B0502020202020204" pitchFamily="34" charset="0"/>
                        </a:rPr>
                        <a:t>NOT</a:t>
                      </a:r>
                      <a:r>
                        <a:rPr lang="en-US" sz="1400" b="1" u="none" strike="noStrike" baseline="0" dirty="0">
                          <a:effectLst/>
                          <a:latin typeface="Century Gothic" panose="020B0502020202020204" pitchFamily="34" charset="0"/>
                        </a:rPr>
                        <a:t> INVOLVE IN SPORTS </a:t>
                      </a:r>
                    </a:p>
                    <a:p>
                      <a:pPr algn="ctr" fontAlgn="t"/>
                      <a:r>
                        <a:rPr lang="en-US" sz="1400" b="1" u="none" strike="noStrike" dirty="0">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u="none" strike="noStrike" dirty="0">
                          <a:effectLst/>
                          <a:latin typeface="Century Gothic" panose="020B0502020202020204" pitchFamily="34" charset="0"/>
                        </a:rPr>
                        <a:t>INVOLVE</a:t>
                      </a:r>
                      <a:r>
                        <a:rPr lang="en-US" sz="1400" b="1" u="none" strike="noStrike" baseline="0" dirty="0">
                          <a:effectLst/>
                          <a:latin typeface="Century Gothic" panose="020B0502020202020204" pitchFamily="34" charset="0"/>
                        </a:rPr>
                        <a:t> IN SPORTS</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u="none" strike="noStrike" baseline="0" dirty="0">
                          <a:effectLst/>
                          <a:latin typeface="Century Gothic" panose="020B0502020202020204" pitchFamily="34" charset="0"/>
                        </a:rPr>
                        <a:t> </a:t>
                      </a:r>
                      <a:r>
                        <a:rPr lang="en-US" sz="1400" b="1" u="none" strike="noStrike" dirty="0">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997517910"/>
                  </a:ext>
                </a:extLst>
              </a:tr>
              <a:tr h="220294">
                <a:tc>
                  <a:txBody>
                    <a:bodyPr/>
                    <a:lstStyle/>
                    <a:p>
                      <a:pPr algn="l" fontAlgn="b"/>
                      <a:r>
                        <a:rPr lang="en-MY" sz="1400" b="0" i="0" u="none" strike="noStrike" dirty="0">
                          <a:solidFill>
                            <a:schemeClr val="tx1"/>
                          </a:solidFill>
                          <a:effectLst/>
                          <a:latin typeface="Century Gothic" panose="020B0502020202020204" pitchFamily="34" charset="0"/>
                        </a:rPr>
                        <a:t>Males</a:t>
                      </a:r>
                    </a:p>
                  </a:txBody>
                  <a:tcPr marL="7620" marR="7620" marT="7620" marB="0" anchor="b">
                    <a:lnT>
                      <a:noFill/>
                    </a:lnT>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26.7</a:t>
                      </a:r>
                      <a:endParaRPr lang="en-MY" sz="1400" b="0" i="0" u="none" strike="noStrike" dirty="0">
                        <a:solidFill>
                          <a:schemeClr val="tx1"/>
                        </a:solidFill>
                        <a:effectLst/>
                        <a:latin typeface="Century Gothic" panose="020B0502020202020204" pitchFamily="34" charset="0"/>
                      </a:endParaRPr>
                    </a:p>
                  </a:txBody>
                  <a:tcPr marL="7620" marR="7620" marT="7620" marB="0" anchor="ctr">
                    <a:lnT>
                      <a:noFill/>
                    </a:lnT>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73.3</a:t>
                      </a:r>
                      <a:endParaRPr lang="en-MY" sz="1400" b="0" i="0" u="none" strike="noStrike" dirty="0">
                        <a:solidFill>
                          <a:schemeClr val="tx1"/>
                        </a:solidFill>
                        <a:effectLst/>
                        <a:latin typeface="Century Gothic" panose="020B0502020202020204" pitchFamily="34" charset="0"/>
                      </a:endParaRPr>
                    </a:p>
                  </a:txBody>
                  <a:tcPr marL="7620" marR="7620" marT="7620" marB="0" anchor="ctr">
                    <a:lnT>
                      <a:noFill/>
                    </a:lnT>
                    <a:solidFill>
                      <a:schemeClr val="bg2"/>
                    </a:solidFill>
                  </a:tcPr>
                </a:tc>
                <a:extLst>
                  <a:ext uri="{0D108BD9-81ED-4DB2-BD59-A6C34878D82A}">
                    <a16:rowId xmlns:a16="http://schemas.microsoft.com/office/drawing/2014/main" val="3330939131"/>
                  </a:ext>
                </a:extLst>
              </a:tr>
              <a:tr h="283181">
                <a:tc>
                  <a:txBody>
                    <a:bodyPr/>
                    <a:lstStyle/>
                    <a:p>
                      <a:pPr algn="l" fontAlgn="b"/>
                      <a:r>
                        <a:rPr lang="en-MY" sz="1400" b="0" i="0" u="none" strike="noStrike" dirty="0">
                          <a:solidFill>
                            <a:schemeClr val="tx1"/>
                          </a:solidFill>
                          <a:effectLst/>
                          <a:latin typeface="Century Gothic" panose="020B0502020202020204" pitchFamily="34" charset="0"/>
                        </a:rPr>
                        <a:t>Females</a:t>
                      </a:r>
                    </a:p>
                  </a:txBody>
                  <a:tcPr marL="7620" marR="7620" marT="7620" marB="0" anchor="b">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32.2</a:t>
                      </a:r>
                      <a:endParaRPr lang="en-MY" sz="1400" b="1"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67.8</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3172907572"/>
                  </a:ext>
                </a:extLst>
              </a:tr>
            </a:tbl>
          </a:graphicData>
        </a:graphic>
      </p:graphicFrame>
      <p:sp>
        <p:nvSpPr>
          <p:cNvPr id="5" name="Title 1"/>
          <p:cNvSpPr txBox="1">
            <a:spLocks/>
          </p:cNvSpPr>
          <p:nvPr/>
        </p:nvSpPr>
        <p:spPr>
          <a:xfrm>
            <a:off x="-988419" y="115741"/>
            <a:ext cx="11085034" cy="938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entury Gothic" panose="020B0502020202020204" pitchFamily="34" charset="0"/>
              </a:rPr>
              <a:t>RESPONDENT PARTICIPATION IN SPORTS, EXERCISES OR </a:t>
            </a:r>
          </a:p>
          <a:p>
            <a:pPr algn="ctr"/>
            <a:r>
              <a:rPr lang="en-US" sz="2400" b="1" dirty="0">
                <a:latin typeface="Century Gothic" panose="020B0502020202020204" pitchFamily="34" charset="0"/>
              </a:rPr>
              <a:t>ACTIVE RECREATION</a:t>
            </a:r>
            <a:endParaRPr lang="en-MY" sz="2400" b="1" dirty="0">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74264403"/>
              </p:ext>
            </p:extLst>
          </p:nvPr>
        </p:nvGraphicFramePr>
        <p:xfrm>
          <a:off x="736064" y="3054961"/>
          <a:ext cx="7600952" cy="3666514"/>
        </p:xfrm>
        <a:graphic>
          <a:graphicData uri="http://schemas.openxmlformats.org/drawingml/2006/table">
            <a:tbl>
              <a:tblPr>
                <a:tableStyleId>{91EBBBCC-DAD2-459C-BE2E-F6DE35CF9A28}</a:tableStyleId>
              </a:tblPr>
              <a:tblGrid>
                <a:gridCol w="1566461">
                  <a:extLst>
                    <a:ext uri="{9D8B030D-6E8A-4147-A177-3AD203B41FA5}">
                      <a16:colId xmlns:a16="http://schemas.microsoft.com/office/drawing/2014/main" val="3223984132"/>
                    </a:ext>
                  </a:extLst>
                </a:gridCol>
                <a:gridCol w="1806766">
                  <a:extLst>
                    <a:ext uri="{9D8B030D-6E8A-4147-A177-3AD203B41FA5}">
                      <a16:colId xmlns:a16="http://schemas.microsoft.com/office/drawing/2014/main" val="2307532422"/>
                    </a:ext>
                  </a:extLst>
                </a:gridCol>
                <a:gridCol w="2327487">
                  <a:extLst>
                    <a:ext uri="{9D8B030D-6E8A-4147-A177-3AD203B41FA5}">
                      <a16:colId xmlns:a16="http://schemas.microsoft.com/office/drawing/2014/main" val="2027537312"/>
                    </a:ext>
                  </a:extLst>
                </a:gridCol>
                <a:gridCol w="1900238">
                  <a:extLst>
                    <a:ext uri="{9D8B030D-6E8A-4147-A177-3AD203B41FA5}">
                      <a16:colId xmlns:a16="http://schemas.microsoft.com/office/drawing/2014/main" val="3331539104"/>
                    </a:ext>
                  </a:extLst>
                </a:gridCol>
              </a:tblGrid>
              <a:tr h="354972">
                <a:tc>
                  <a:txBody>
                    <a:bodyPr/>
                    <a:lstStyle/>
                    <a:p>
                      <a:pPr algn="l" fontAlgn="b"/>
                      <a:r>
                        <a:rPr lang="en-MY" sz="1400" b="1" u="none" strike="noStrike" dirty="0">
                          <a:effectLst/>
                          <a:latin typeface="Century Gothic" panose="020B0502020202020204" pitchFamily="34" charset="0"/>
                        </a:rPr>
                        <a:t>GENDER </a:t>
                      </a:r>
                      <a:endParaRPr lang="en-MY" sz="1400" b="1" i="0" u="none" strike="noStrike" dirty="0">
                        <a:solidFill>
                          <a:srgbClr val="000000"/>
                        </a:solidFill>
                        <a:effectLst/>
                        <a:latin typeface="Century Gothic" panose="020B0502020202020204" pitchFamily="34" charset="0"/>
                      </a:endParaRPr>
                    </a:p>
                  </a:txBody>
                  <a:tcPr marL="7620" marR="7620" marT="7620" marB="0" anchor="ctr">
                    <a:solidFill>
                      <a:srgbClr val="FFC000"/>
                    </a:solidFill>
                  </a:tcPr>
                </a:tc>
                <a:tc>
                  <a:txBody>
                    <a:bodyPr/>
                    <a:lstStyle/>
                    <a:p>
                      <a:pPr algn="ctr" fontAlgn="b"/>
                      <a:r>
                        <a:rPr lang="en-MY" sz="1400" b="1" u="none" strike="noStrike" dirty="0">
                          <a:effectLst/>
                          <a:latin typeface="Century Gothic" panose="020B0502020202020204" pitchFamily="34" charset="0"/>
                        </a:rPr>
                        <a:t> </a:t>
                      </a:r>
                      <a:endParaRPr lang="en-MY" sz="1400" b="1" i="0" u="none" strike="noStrike" dirty="0">
                        <a:solidFill>
                          <a:srgbClr val="000000"/>
                        </a:solidFill>
                        <a:effectLst/>
                        <a:latin typeface="Century Gothic" panose="020B0502020202020204" pitchFamily="34" charset="0"/>
                      </a:endParaRPr>
                    </a:p>
                  </a:txBody>
                  <a:tcPr marL="7620" marR="7620" marT="7620" marB="0" anchor="ctr">
                    <a:solidFill>
                      <a:srgbClr val="FFC0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u="none" strike="noStrike" dirty="0">
                          <a:effectLst/>
                          <a:latin typeface="Century Gothic" panose="020B0502020202020204" pitchFamily="34" charset="0"/>
                        </a:rPr>
                        <a:t>NOT</a:t>
                      </a:r>
                      <a:r>
                        <a:rPr lang="en-US" sz="1400" b="1" u="none" strike="noStrike" baseline="0" dirty="0">
                          <a:effectLst/>
                          <a:latin typeface="Century Gothic" panose="020B0502020202020204" pitchFamily="34" charset="0"/>
                        </a:rPr>
                        <a:t> INVOLVE IN SPORTS </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u="none" strike="noStrike" dirty="0">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solidFill>
                      <a:srgbClr val="FFC0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u="none" strike="noStrike" dirty="0">
                          <a:effectLst/>
                          <a:latin typeface="Century Gothic" panose="020B0502020202020204" pitchFamily="34" charset="0"/>
                        </a:rPr>
                        <a:t>INVOLVE</a:t>
                      </a:r>
                      <a:r>
                        <a:rPr lang="en-US" sz="1400" b="1" u="none" strike="noStrike" baseline="0" dirty="0">
                          <a:effectLst/>
                          <a:latin typeface="Century Gothic" panose="020B0502020202020204" pitchFamily="34" charset="0"/>
                        </a:rPr>
                        <a:t> IN SPORTS</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u="none" strike="noStrike" dirty="0">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solidFill>
                      <a:srgbClr val="FFC000"/>
                    </a:solidFill>
                  </a:tcPr>
                </a:tc>
                <a:extLst>
                  <a:ext uri="{0D108BD9-81ED-4DB2-BD59-A6C34878D82A}">
                    <a16:rowId xmlns:a16="http://schemas.microsoft.com/office/drawing/2014/main" val="3383162645"/>
                  </a:ext>
                </a:extLst>
              </a:tr>
              <a:tr h="1501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b="0" i="0" u="none" strike="noStrike" dirty="0">
                          <a:solidFill>
                            <a:schemeClr val="tx1"/>
                          </a:solidFill>
                          <a:effectLst/>
                          <a:latin typeface="Century Gothic" panose="020B0502020202020204" pitchFamily="34" charset="0"/>
                        </a:rPr>
                        <a:t>Males</a:t>
                      </a:r>
                    </a:p>
                    <a:p>
                      <a:pPr algn="l" fontAlgn="b"/>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13-19</a:t>
                      </a:r>
                      <a:r>
                        <a:rPr lang="en-MY" sz="1400" u="none" strike="noStrike" baseline="0" dirty="0">
                          <a:solidFill>
                            <a:schemeClr val="tx1"/>
                          </a:solidFill>
                          <a:effectLst/>
                          <a:latin typeface="Century Gothic" panose="020B0502020202020204" pitchFamily="34" charset="0"/>
                        </a:rPr>
                        <a:t> years</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11.7</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88.3</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4199529718"/>
                  </a:ext>
                </a:extLst>
              </a:tr>
              <a:tr h="306698">
                <a:tc>
                  <a:txBody>
                    <a:bodyPr/>
                    <a:lstStyle/>
                    <a:p>
                      <a:pPr algn="l" fontAlgn="b"/>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20-29 </a:t>
                      </a:r>
                      <a:r>
                        <a:rPr lang="en-MY" sz="1400" u="none" strike="noStrike" baseline="0" dirty="0">
                          <a:solidFill>
                            <a:schemeClr val="tx1"/>
                          </a:solidFill>
                          <a:effectLst/>
                          <a:latin typeface="Century Gothic" panose="020B0502020202020204" pitchFamily="34" charset="0"/>
                        </a:rPr>
                        <a:t>years</a:t>
                      </a:r>
                      <a:endParaRPr lang="en-MY" sz="140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19.1</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80.9</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1791024892"/>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30-39 </a:t>
                      </a:r>
                      <a:r>
                        <a:rPr lang="en-MY" sz="1400" u="none" strike="noStrike" baseline="0" dirty="0">
                          <a:solidFill>
                            <a:schemeClr val="tx1"/>
                          </a:solidFill>
                          <a:effectLst/>
                          <a:latin typeface="Century Gothic" panose="020B0502020202020204" pitchFamily="34" charset="0"/>
                        </a:rPr>
                        <a:t>years</a:t>
                      </a:r>
                      <a:endParaRPr lang="en-MY" sz="140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22.6</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77.4</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567753114"/>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rgbClr val="FFFF00"/>
                          </a:solidFill>
                          <a:effectLst/>
                          <a:latin typeface="Century Gothic" panose="020B0502020202020204" pitchFamily="34" charset="0"/>
                        </a:rPr>
                        <a:t>40-59 </a:t>
                      </a:r>
                      <a:r>
                        <a:rPr lang="en-MY" sz="1400" u="none" strike="noStrike" baseline="0" dirty="0">
                          <a:solidFill>
                            <a:srgbClr val="FFFF00"/>
                          </a:solidFill>
                          <a:effectLst/>
                          <a:latin typeface="Century Gothic" panose="020B0502020202020204" pitchFamily="34" charset="0"/>
                        </a:rPr>
                        <a:t>years</a:t>
                      </a:r>
                      <a:endParaRPr lang="en-MY" sz="1400" b="0" i="0" u="none" strike="noStrike" dirty="0">
                        <a:solidFill>
                          <a:srgbClr val="FFFF00"/>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u="none" strike="noStrike" dirty="0">
                          <a:solidFill>
                            <a:srgbClr val="FFFF00"/>
                          </a:solidFill>
                          <a:effectLst/>
                          <a:latin typeface="Century Gothic" panose="020B0502020202020204" pitchFamily="34" charset="0"/>
                        </a:rPr>
                        <a:t>37.0</a:t>
                      </a:r>
                      <a:endParaRPr lang="en-MY" sz="1400" b="0"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rgbClr val="FFFF00"/>
                          </a:solidFill>
                          <a:effectLst/>
                          <a:latin typeface="Century Gothic" panose="020B0502020202020204" pitchFamily="34" charset="0"/>
                        </a:rPr>
                        <a:t>63.0</a:t>
                      </a:r>
                      <a:endParaRPr lang="en-MY" sz="1400" b="0"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612132715"/>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rgbClr val="FFFF00"/>
                          </a:solidFill>
                          <a:effectLst/>
                          <a:latin typeface="Century Gothic" panose="020B0502020202020204" pitchFamily="34" charset="0"/>
                        </a:rPr>
                        <a:t>≥ 60 </a:t>
                      </a:r>
                      <a:r>
                        <a:rPr lang="en-MY" sz="1400" u="none" strike="noStrike" baseline="0" dirty="0">
                          <a:solidFill>
                            <a:srgbClr val="FFFF00"/>
                          </a:solidFill>
                          <a:effectLst/>
                          <a:latin typeface="Century Gothic" panose="020B0502020202020204" pitchFamily="34" charset="0"/>
                        </a:rPr>
                        <a:t>years</a:t>
                      </a:r>
                      <a:endParaRPr lang="en-MY" sz="1400" b="0" i="0" u="none" strike="noStrike" dirty="0">
                        <a:solidFill>
                          <a:srgbClr val="FFFF00"/>
                        </a:solidFill>
                        <a:effectLst/>
                        <a:latin typeface="Century Gothic" panose="020B0502020202020204" pitchFamily="34" charset="0"/>
                      </a:endParaRPr>
                    </a:p>
                  </a:txBody>
                  <a:tcPr marL="7620" marR="7620" marT="7620" marB="0" anchor="b">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n-MY" sz="1400" u="none" strike="noStrike" dirty="0">
                          <a:solidFill>
                            <a:srgbClr val="FFFF00"/>
                          </a:solidFill>
                          <a:effectLst/>
                          <a:latin typeface="Century Gothic" panose="020B0502020202020204" pitchFamily="34" charset="0"/>
                        </a:rPr>
                        <a:t>48.0</a:t>
                      </a:r>
                      <a:endParaRPr lang="en-MY" sz="1400" b="0" i="0" u="none" strike="noStrike" dirty="0">
                        <a:solidFill>
                          <a:srgbClr val="FFFF00"/>
                        </a:solidFill>
                        <a:effectLst/>
                        <a:latin typeface="Century Gothic" panose="020B0502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n-MY" sz="1400" u="none" strike="noStrike" dirty="0">
                          <a:solidFill>
                            <a:srgbClr val="FFFF00"/>
                          </a:solidFill>
                          <a:effectLst/>
                          <a:latin typeface="Century Gothic" panose="020B0502020202020204" pitchFamily="34" charset="0"/>
                        </a:rPr>
                        <a:t>52.0</a:t>
                      </a:r>
                      <a:endParaRPr lang="en-MY" sz="1400" b="0" i="0" u="none" strike="noStrike" dirty="0">
                        <a:solidFill>
                          <a:srgbClr val="FFFF00"/>
                        </a:solidFill>
                        <a:effectLst/>
                        <a:latin typeface="Century Gothic" panose="020B0502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8462979"/>
                  </a:ext>
                </a:extLst>
              </a:tr>
              <a:tr h="29382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b="0" i="0" u="none" strike="noStrike" dirty="0">
                          <a:solidFill>
                            <a:schemeClr val="tx1"/>
                          </a:solidFill>
                          <a:effectLst/>
                          <a:latin typeface="Century Gothic" panose="020B0502020202020204" pitchFamily="34" charset="0"/>
                        </a:rPr>
                        <a:t>Females</a:t>
                      </a:r>
                    </a:p>
                    <a:p>
                      <a:pPr algn="l" fontAlgn="b"/>
                      <a:endParaRPr lang="en-MY" sz="1400" b="0" i="0" u="none" strike="noStrike" dirty="0">
                        <a:solidFill>
                          <a:schemeClr val="tx1"/>
                        </a:solidFill>
                        <a:effectLst/>
                        <a:latin typeface="Century Gothic" panose="020B050202020202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13-19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13.3</a:t>
                      </a:r>
                      <a:endParaRPr lang="en-MY" sz="1400" b="1" i="0" u="none" strike="noStrike" dirty="0">
                        <a:solidFill>
                          <a:schemeClr val="tx1"/>
                        </a:solidFill>
                        <a:effectLst/>
                        <a:latin typeface="Century Gothic" panose="020B0502020202020204"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b="0" u="none" strike="noStrike" dirty="0">
                          <a:solidFill>
                            <a:schemeClr val="tx1"/>
                          </a:solidFill>
                          <a:effectLst/>
                          <a:latin typeface="Century Gothic" panose="020B0502020202020204" pitchFamily="34" charset="0"/>
                        </a:rPr>
                        <a:t>86.7</a:t>
                      </a:r>
                      <a:endParaRPr lang="en-MY" sz="1400" b="0" i="0" u="none" strike="noStrike" dirty="0">
                        <a:solidFill>
                          <a:schemeClr val="tx1"/>
                        </a:solidFill>
                        <a:effectLst/>
                        <a:latin typeface="Century Gothic" panose="020B0502020202020204"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974488"/>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T w="12700" cap="flat" cmpd="sng" algn="ctr">
                      <a:noFill/>
                      <a:prstDash val="solid"/>
                      <a:round/>
                      <a:headEnd type="none" w="med" len="med"/>
                      <a:tailEnd type="none" w="med" len="med"/>
                    </a:lnT>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20-29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T w="12700" cap="flat" cmpd="sng" algn="ctr">
                      <a:noFill/>
                      <a:prstDash val="solid"/>
                      <a:round/>
                      <a:headEnd type="none" w="med" len="med"/>
                      <a:tailEnd type="none" w="med" len="med"/>
                    </a:lnT>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23.7</a:t>
                      </a:r>
                      <a:endParaRPr lang="en-MY" sz="1400" b="1" i="0" u="none" strike="noStrike" dirty="0">
                        <a:solidFill>
                          <a:schemeClr val="tx1"/>
                        </a:solidFill>
                        <a:effectLst/>
                        <a:latin typeface="Century Gothic" panose="020B0502020202020204" pitchFamily="34" charset="0"/>
                      </a:endParaRPr>
                    </a:p>
                  </a:txBody>
                  <a:tcPr marL="7620" marR="7620" marT="7620" marB="0" anchor="ctr">
                    <a:lnT w="12700" cap="flat" cmpd="sng" algn="ctr">
                      <a:noFill/>
                      <a:prstDash val="solid"/>
                      <a:round/>
                      <a:headEnd type="none" w="med" len="med"/>
                      <a:tailEnd type="none" w="med" len="med"/>
                    </a:lnT>
                    <a:solidFill>
                      <a:schemeClr val="bg2"/>
                    </a:solidFill>
                  </a:tcPr>
                </a:tc>
                <a:tc>
                  <a:txBody>
                    <a:bodyPr/>
                    <a:lstStyle/>
                    <a:p>
                      <a:pPr algn="ctr" fontAlgn="ctr"/>
                      <a:r>
                        <a:rPr lang="en-MY" sz="1400" b="0" u="none" strike="noStrike" dirty="0">
                          <a:solidFill>
                            <a:schemeClr val="tx1"/>
                          </a:solidFill>
                          <a:effectLst/>
                          <a:latin typeface="Century Gothic" panose="020B0502020202020204" pitchFamily="34" charset="0"/>
                        </a:rPr>
                        <a:t>76.3</a:t>
                      </a:r>
                      <a:endParaRPr lang="en-MY" sz="1400" b="0" i="0" u="none" strike="noStrike" dirty="0">
                        <a:solidFill>
                          <a:schemeClr val="tx1"/>
                        </a:solidFill>
                        <a:effectLst/>
                        <a:latin typeface="Century Gothic" panose="020B0502020202020204" pitchFamily="34" charset="0"/>
                      </a:endParaRPr>
                    </a:p>
                  </a:txBody>
                  <a:tcPr marL="7620" marR="7620" marT="7620" marB="0" anchor="ctr">
                    <a:lnT w="12700" cap="flat" cmpd="sng" algn="ctr">
                      <a:noFill/>
                      <a:prstDash val="solid"/>
                      <a:round/>
                      <a:headEnd type="none" w="med" len="med"/>
                      <a:tailEnd type="none" w="med" len="med"/>
                    </a:lnT>
                    <a:solidFill>
                      <a:schemeClr val="bg2"/>
                    </a:solidFill>
                  </a:tcPr>
                </a:tc>
                <a:extLst>
                  <a:ext uri="{0D108BD9-81ED-4DB2-BD59-A6C34878D82A}">
                    <a16:rowId xmlns:a16="http://schemas.microsoft.com/office/drawing/2014/main" val="312649911"/>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30-39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31.8</a:t>
                      </a:r>
                      <a:endParaRPr lang="en-MY" sz="1400" b="1"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b="0" u="none" strike="noStrike" dirty="0">
                          <a:solidFill>
                            <a:schemeClr val="tx1"/>
                          </a:solidFill>
                          <a:effectLst/>
                          <a:latin typeface="Century Gothic" panose="020B0502020202020204" pitchFamily="34" charset="0"/>
                        </a:rPr>
                        <a:t>68.2</a:t>
                      </a:r>
                      <a:endParaRPr lang="en-MY" sz="1400" b="0" i="0" u="none" strike="noStrike" dirty="0">
                        <a:solidFill>
                          <a:schemeClr val="tx1"/>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2676739352"/>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rgbClr val="FFFF00"/>
                          </a:solidFill>
                          <a:effectLst/>
                          <a:latin typeface="Century Gothic" panose="020B0502020202020204" pitchFamily="34" charset="0"/>
                        </a:rPr>
                        <a:t>40-59 </a:t>
                      </a:r>
                      <a:r>
                        <a:rPr lang="en-MY" sz="1400" u="none" strike="noStrike" baseline="0" dirty="0">
                          <a:solidFill>
                            <a:srgbClr val="FFFF00"/>
                          </a:solidFill>
                          <a:effectLst/>
                          <a:latin typeface="Century Gothic" panose="020B0502020202020204" pitchFamily="34" charset="0"/>
                        </a:rPr>
                        <a:t>years</a:t>
                      </a:r>
                      <a:endParaRPr lang="en-MY" sz="1400" b="0" i="0" u="none" strike="noStrike" dirty="0">
                        <a:solidFill>
                          <a:srgbClr val="FFFF00"/>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b="1" u="none" strike="noStrike" dirty="0">
                          <a:solidFill>
                            <a:srgbClr val="FFFF00"/>
                          </a:solidFill>
                          <a:effectLst/>
                          <a:latin typeface="Century Gothic" panose="020B0502020202020204" pitchFamily="34" charset="0"/>
                        </a:rPr>
                        <a:t>41.1</a:t>
                      </a:r>
                      <a:endParaRPr lang="en-MY" sz="1400" b="1"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b="0" u="none" strike="noStrike" dirty="0">
                          <a:solidFill>
                            <a:srgbClr val="FFFF00"/>
                          </a:solidFill>
                          <a:effectLst/>
                          <a:latin typeface="Century Gothic" panose="020B0502020202020204" pitchFamily="34" charset="0"/>
                        </a:rPr>
                        <a:t>58.9</a:t>
                      </a:r>
                      <a:endParaRPr lang="en-MY" sz="1400" b="0"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20863226"/>
                  </a:ext>
                </a:extLst>
              </a:tr>
              <a:tr h="293828">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rgbClr val="FFFF00"/>
                          </a:solidFill>
                          <a:effectLst/>
                          <a:latin typeface="Century Gothic" panose="020B0502020202020204" pitchFamily="34" charset="0"/>
                        </a:rPr>
                        <a:t>≥ 60 </a:t>
                      </a:r>
                      <a:r>
                        <a:rPr lang="en-MY" sz="1400" u="none" strike="noStrike" baseline="0" dirty="0">
                          <a:solidFill>
                            <a:srgbClr val="FFFF00"/>
                          </a:solidFill>
                          <a:effectLst/>
                          <a:latin typeface="Century Gothic" panose="020B0502020202020204" pitchFamily="34" charset="0"/>
                        </a:rPr>
                        <a:t>years</a:t>
                      </a:r>
                      <a:endParaRPr lang="en-MY" sz="1400" b="0" i="0" u="none" strike="noStrike" dirty="0">
                        <a:solidFill>
                          <a:srgbClr val="FFFF00"/>
                        </a:solidFill>
                        <a:effectLst/>
                        <a:latin typeface="Century Gothic" panose="020B0502020202020204" pitchFamily="34" charset="0"/>
                      </a:endParaRPr>
                    </a:p>
                  </a:txBody>
                  <a:tcPr marL="7620" marR="7620" marT="7620" marB="0" anchor="b">
                    <a:solidFill>
                      <a:schemeClr val="bg2"/>
                    </a:solidFill>
                  </a:tcPr>
                </a:tc>
                <a:tc>
                  <a:txBody>
                    <a:bodyPr/>
                    <a:lstStyle/>
                    <a:p>
                      <a:pPr algn="ctr" fontAlgn="ctr"/>
                      <a:r>
                        <a:rPr lang="en-MY" sz="1400" b="1" u="none" strike="noStrike" dirty="0">
                          <a:solidFill>
                            <a:srgbClr val="FFFF00"/>
                          </a:solidFill>
                          <a:effectLst/>
                          <a:latin typeface="Century Gothic" panose="020B0502020202020204" pitchFamily="34" charset="0"/>
                        </a:rPr>
                        <a:t>56.9</a:t>
                      </a:r>
                      <a:endParaRPr lang="en-MY" sz="1400" b="1"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tc>
                  <a:txBody>
                    <a:bodyPr/>
                    <a:lstStyle/>
                    <a:p>
                      <a:pPr algn="ctr" fontAlgn="ctr"/>
                      <a:r>
                        <a:rPr lang="en-MY" sz="1400" u="none" strike="noStrike" dirty="0">
                          <a:solidFill>
                            <a:srgbClr val="FFFF00"/>
                          </a:solidFill>
                          <a:effectLst/>
                          <a:latin typeface="Century Gothic" panose="020B0502020202020204" pitchFamily="34" charset="0"/>
                        </a:rPr>
                        <a:t>43.1</a:t>
                      </a:r>
                      <a:endParaRPr lang="en-MY" sz="1400" b="0" i="0" u="none" strike="noStrike" dirty="0">
                        <a:solidFill>
                          <a:srgbClr val="FFFF00"/>
                        </a:solidFill>
                        <a:effectLst/>
                        <a:latin typeface="Century Gothic" panose="020B0502020202020204" pitchFamily="34" charset="0"/>
                      </a:endParaRPr>
                    </a:p>
                  </a:txBody>
                  <a:tcPr marL="7620" marR="7620" marT="7620" marB="0" anchor="ctr">
                    <a:solidFill>
                      <a:schemeClr val="bg2"/>
                    </a:solidFill>
                  </a:tcPr>
                </a:tc>
                <a:extLst>
                  <a:ext uri="{0D108BD9-81ED-4DB2-BD59-A6C34878D82A}">
                    <a16:rowId xmlns:a16="http://schemas.microsoft.com/office/drawing/2014/main" val="2491833046"/>
                  </a:ext>
                </a:extLst>
              </a:tr>
            </a:tbl>
          </a:graphicData>
        </a:graphic>
      </p:graphicFrame>
      <p:sp>
        <p:nvSpPr>
          <p:cNvPr id="8" name="Title 1"/>
          <p:cNvSpPr txBox="1">
            <a:spLocks/>
          </p:cNvSpPr>
          <p:nvPr/>
        </p:nvSpPr>
        <p:spPr>
          <a:xfrm>
            <a:off x="9316609" y="1178165"/>
            <a:ext cx="207186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8,007 respondent</a:t>
            </a:r>
            <a:endParaRPr lang="en-MY" sz="1200" b="1" dirty="0">
              <a:latin typeface="Century Gothic" panose="020B0502020202020204" pitchFamily="34" charset="0"/>
            </a:endParaRPr>
          </a:p>
        </p:txBody>
      </p:sp>
      <p:sp>
        <p:nvSpPr>
          <p:cNvPr id="9" name="Title 1"/>
          <p:cNvSpPr txBox="1">
            <a:spLocks/>
          </p:cNvSpPr>
          <p:nvPr/>
        </p:nvSpPr>
        <p:spPr>
          <a:xfrm>
            <a:off x="9563100" y="2559050"/>
            <a:ext cx="2015628"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8,007 respondent</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13067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2"/>
            <p:extLst>
              <p:ext uri="{D42A27DB-BD31-4B8C-83A1-F6EECF244321}">
                <p14:modId xmlns:p14="http://schemas.microsoft.com/office/powerpoint/2010/main" val="1924119376"/>
              </p:ext>
            </p:extLst>
          </p:nvPr>
        </p:nvGraphicFramePr>
        <p:xfrm>
          <a:off x="490104" y="2489950"/>
          <a:ext cx="5067299" cy="1642194"/>
        </p:xfrm>
        <a:graphic>
          <a:graphicData uri="http://schemas.openxmlformats.org/drawingml/2006/table">
            <a:tbl>
              <a:tblPr>
                <a:tableStyleId>{5C22544A-7EE6-4342-B048-85BDC9FD1C3A}</a:tableStyleId>
              </a:tblPr>
              <a:tblGrid>
                <a:gridCol w="1209675">
                  <a:extLst>
                    <a:ext uri="{9D8B030D-6E8A-4147-A177-3AD203B41FA5}">
                      <a16:colId xmlns:a16="http://schemas.microsoft.com/office/drawing/2014/main" val="1724210118"/>
                    </a:ext>
                  </a:extLst>
                </a:gridCol>
                <a:gridCol w="800100">
                  <a:extLst>
                    <a:ext uri="{9D8B030D-6E8A-4147-A177-3AD203B41FA5}">
                      <a16:colId xmlns:a16="http://schemas.microsoft.com/office/drawing/2014/main" val="3351136111"/>
                    </a:ext>
                  </a:extLst>
                </a:gridCol>
                <a:gridCol w="1190772">
                  <a:extLst>
                    <a:ext uri="{9D8B030D-6E8A-4147-A177-3AD203B41FA5}">
                      <a16:colId xmlns:a16="http://schemas.microsoft.com/office/drawing/2014/main" val="3881899307"/>
                    </a:ext>
                  </a:extLst>
                </a:gridCol>
                <a:gridCol w="847578">
                  <a:extLst>
                    <a:ext uri="{9D8B030D-6E8A-4147-A177-3AD203B41FA5}">
                      <a16:colId xmlns:a16="http://schemas.microsoft.com/office/drawing/2014/main" val="3755103648"/>
                    </a:ext>
                  </a:extLst>
                </a:gridCol>
                <a:gridCol w="1019174">
                  <a:extLst>
                    <a:ext uri="{9D8B030D-6E8A-4147-A177-3AD203B41FA5}">
                      <a16:colId xmlns:a16="http://schemas.microsoft.com/office/drawing/2014/main" val="3080373964"/>
                    </a:ext>
                  </a:extLst>
                </a:gridCol>
              </a:tblGrid>
              <a:tr h="731520">
                <a:tc>
                  <a:txBody>
                    <a:bodyPr/>
                    <a:lstStyle/>
                    <a:p>
                      <a:pPr algn="l" fontAlgn="b"/>
                      <a:r>
                        <a:rPr lang="en-MY" sz="1400" b="1" i="0" u="none" strike="noStrike" dirty="0">
                          <a:solidFill>
                            <a:srgbClr val="000000"/>
                          </a:solidFill>
                          <a:effectLst/>
                          <a:latin typeface="Century Gothic" panose="020B0502020202020204" pitchFamily="34" charset="0"/>
                        </a:rPr>
                        <a:t>GENDER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NOT</a:t>
                      </a:r>
                      <a:r>
                        <a:rPr lang="en-US" sz="1400" b="1" i="0" u="none" strike="noStrike" baseline="0" dirty="0">
                          <a:solidFill>
                            <a:srgbClr val="000000"/>
                          </a:solidFill>
                          <a:effectLst/>
                          <a:latin typeface="Century Gothic" panose="020B0502020202020204" pitchFamily="34" charset="0"/>
                        </a:rPr>
                        <a:t> ACTIVE</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MODERATELY</a:t>
                      </a:r>
                      <a:r>
                        <a:rPr lang="en-US" sz="1400" b="1" i="0" u="none" strike="noStrike" baseline="0" dirty="0">
                          <a:solidFill>
                            <a:srgbClr val="000000"/>
                          </a:solidFill>
                          <a:effectLst/>
                          <a:latin typeface="Century Gothic" panose="020B0502020202020204" pitchFamily="34" charset="0"/>
                        </a:rPr>
                        <a:t> ACTIVE</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ACTIVE (%)</a:t>
                      </a:r>
                      <a:endParaRPr lang="en-MY" sz="1400" b="1" i="0" u="none" strike="noStrike" dirty="0">
                        <a:solidFill>
                          <a:srgbClr val="000000"/>
                        </a:solidFill>
                        <a:effectLst/>
                        <a:latin typeface="Century Gothic" panose="020B0502020202020204" pitchFamily="34" charset="0"/>
                      </a:endParaRPr>
                    </a:p>
                    <a:p>
                      <a:pPr algn="ctr" fontAlgn="t"/>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VERY</a:t>
                      </a:r>
                      <a:r>
                        <a:rPr lang="en-US" sz="1400" b="1" i="0" u="none" strike="noStrike" baseline="0" dirty="0">
                          <a:solidFill>
                            <a:srgbClr val="000000"/>
                          </a:solidFill>
                          <a:effectLst/>
                          <a:latin typeface="Century Gothic" panose="020B0502020202020204" pitchFamily="34" charset="0"/>
                        </a:rPr>
                        <a:t> ACTIVE </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274074756"/>
                  </a:ext>
                </a:extLst>
              </a:tr>
              <a:tr h="32591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b="0" i="0" u="none" strike="noStrike" dirty="0">
                          <a:solidFill>
                            <a:schemeClr val="tx1"/>
                          </a:solidFill>
                          <a:effectLst/>
                          <a:latin typeface="Century Gothic" panose="020B0502020202020204" pitchFamily="34" charset="0"/>
                        </a:rPr>
                        <a:t>Males</a:t>
                      </a:r>
                    </a:p>
                    <a:p>
                      <a:pPr algn="l" fontAlgn="b"/>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14.3</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17.9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10.9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56.8</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34481402"/>
                  </a:ext>
                </a:extLst>
              </a:tr>
              <a:tr h="476334">
                <a:tc>
                  <a:txBody>
                    <a:bodyPr/>
                    <a:lstStyle/>
                    <a:p>
                      <a:pPr algn="l" fontAlgn="b"/>
                      <a:r>
                        <a:rPr lang="en-MY" sz="1400" b="0" i="0" u="none" strike="noStrike" dirty="0">
                          <a:solidFill>
                            <a:schemeClr val="tx1"/>
                          </a:solidFill>
                          <a:effectLst/>
                          <a:latin typeface="Century Gothic" panose="020B0502020202020204" pitchFamily="34" charset="0"/>
                        </a:rPr>
                        <a:t>Females</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16.8</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23.4</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11.1</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48.6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0115241"/>
                  </a:ext>
                </a:extLst>
              </a:tr>
            </a:tbl>
          </a:graphicData>
        </a:graphic>
      </p:graphicFrame>
      <p:graphicFrame>
        <p:nvGraphicFramePr>
          <p:cNvPr id="10" name="Content Placeholder 9"/>
          <p:cNvGraphicFramePr>
            <a:graphicFrameLocks noGrp="1"/>
          </p:cNvGraphicFramePr>
          <p:nvPr>
            <p:ph sz="quarter" idx="4"/>
            <p:extLst>
              <p:ext uri="{D42A27DB-BD31-4B8C-83A1-F6EECF244321}">
                <p14:modId xmlns:p14="http://schemas.microsoft.com/office/powerpoint/2010/main" val="1809145942"/>
              </p:ext>
            </p:extLst>
          </p:nvPr>
        </p:nvGraphicFramePr>
        <p:xfrm>
          <a:off x="6033654" y="2489950"/>
          <a:ext cx="5686424" cy="3383280"/>
        </p:xfrm>
        <a:graphic>
          <a:graphicData uri="http://schemas.openxmlformats.org/drawingml/2006/table">
            <a:tbl>
              <a:tblPr>
                <a:tableStyleId>{5C22544A-7EE6-4342-B048-85BDC9FD1C3A}</a:tableStyleId>
              </a:tblPr>
              <a:tblGrid>
                <a:gridCol w="1047750">
                  <a:extLst>
                    <a:ext uri="{9D8B030D-6E8A-4147-A177-3AD203B41FA5}">
                      <a16:colId xmlns:a16="http://schemas.microsoft.com/office/drawing/2014/main" val="1581223859"/>
                    </a:ext>
                  </a:extLst>
                </a:gridCol>
                <a:gridCol w="1071078">
                  <a:extLst>
                    <a:ext uri="{9D8B030D-6E8A-4147-A177-3AD203B41FA5}">
                      <a16:colId xmlns:a16="http://schemas.microsoft.com/office/drawing/2014/main" val="3854164430"/>
                    </a:ext>
                  </a:extLst>
                </a:gridCol>
                <a:gridCol w="724384">
                  <a:extLst>
                    <a:ext uri="{9D8B030D-6E8A-4147-A177-3AD203B41FA5}">
                      <a16:colId xmlns:a16="http://schemas.microsoft.com/office/drawing/2014/main" val="3895023868"/>
                    </a:ext>
                  </a:extLst>
                </a:gridCol>
                <a:gridCol w="1187546">
                  <a:extLst>
                    <a:ext uri="{9D8B030D-6E8A-4147-A177-3AD203B41FA5}">
                      <a16:colId xmlns:a16="http://schemas.microsoft.com/office/drawing/2014/main" val="3778867291"/>
                    </a:ext>
                  </a:extLst>
                </a:gridCol>
                <a:gridCol w="837689">
                  <a:extLst>
                    <a:ext uri="{9D8B030D-6E8A-4147-A177-3AD203B41FA5}">
                      <a16:colId xmlns:a16="http://schemas.microsoft.com/office/drawing/2014/main" val="1635299412"/>
                    </a:ext>
                  </a:extLst>
                </a:gridCol>
                <a:gridCol w="817977">
                  <a:extLst>
                    <a:ext uri="{9D8B030D-6E8A-4147-A177-3AD203B41FA5}">
                      <a16:colId xmlns:a16="http://schemas.microsoft.com/office/drawing/2014/main" val="3447675844"/>
                    </a:ext>
                  </a:extLst>
                </a:gridCol>
              </a:tblGrid>
              <a:tr h="289560">
                <a:tc>
                  <a:txBody>
                    <a:bodyPr/>
                    <a:lstStyle/>
                    <a:p>
                      <a:pPr algn="l" fontAlgn="b"/>
                      <a:r>
                        <a:rPr lang="en-MY" sz="1400" b="1" u="none" strike="noStrike" dirty="0">
                          <a:effectLst/>
                          <a:latin typeface="Century Gothic" panose="020B0502020202020204" pitchFamily="34" charset="0"/>
                        </a:rPr>
                        <a:t> GENDER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fontAlgn="b"/>
                      <a:r>
                        <a:rPr lang="en-MY" sz="1400" b="1" u="none" strike="noStrike" dirty="0">
                          <a:effectLst/>
                          <a:latin typeface="Century Gothic" panose="020B0502020202020204" pitchFamily="34" charset="0"/>
                        </a:rPr>
                        <a:t>AGE</a:t>
                      </a:r>
                      <a:r>
                        <a:rPr lang="en-MY" sz="1400" b="1" u="none" strike="noStrike" baseline="0" dirty="0">
                          <a:effectLst/>
                          <a:latin typeface="Century Gothic" panose="020B0502020202020204" pitchFamily="34" charset="0"/>
                        </a:rPr>
                        <a:t> CATEGORY</a:t>
                      </a:r>
                      <a:endParaRPr lang="en-MY" sz="1400" b="1" u="none" strike="noStrike" dirty="0">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NOT</a:t>
                      </a:r>
                      <a:r>
                        <a:rPr lang="en-US" sz="1400" b="1" i="0" u="none" strike="noStrike" baseline="0" dirty="0">
                          <a:solidFill>
                            <a:srgbClr val="000000"/>
                          </a:solidFill>
                          <a:effectLst/>
                          <a:latin typeface="Century Gothic" panose="020B0502020202020204" pitchFamily="34" charset="0"/>
                        </a:rPr>
                        <a:t> ACTIVE</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MODERATELY</a:t>
                      </a:r>
                      <a:r>
                        <a:rPr lang="en-US" sz="1400" b="1" i="0" u="none" strike="noStrike" baseline="0" dirty="0">
                          <a:solidFill>
                            <a:srgbClr val="000000"/>
                          </a:solidFill>
                          <a:effectLst/>
                          <a:latin typeface="Century Gothic" panose="020B0502020202020204" pitchFamily="34" charset="0"/>
                        </a:rPr>
                        <a:t> ACTIVE</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ACTIVE (%)</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VERY</a:t>
                      </a:r>
                      <a:r>
                        <a:rPr lang="en-US" sz="1400" b="1" i="0" u="none" strike="noStrike" baseline="0" dirty="0">
                          <a:solidFill>
                            <a:srgbClr val="000000"/>
                          </a:solidFill>
                          <a:effectLst/>
                          <a:latin typeface="Century Gothic" panose="020B0502020202020204" pitchFamily="34" charset="0"/>
                        </a:rPr>
                        <a:t> ACTIVE </a:t>
                      </a:r>
                    </a:p>
                    <a:p>
                      <a:pPr marL="0" marR="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056924072"/>
                  </a:ext>
                </a:extLst>
              </a:tr>
              <a:tr h="28956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b="0" i="0" u="none" strike="noStrike" dirty="0">
                          <a:solidFill>
                            <a:schemeClr val="tx1"/>
                          </a:solidFill>
                          <a:effectLst/>
                          <a:latin typeface="Century Gothic" panose="020B0502020202020204" pitchFamily="34" charset="0"/>
                        </a:rPr>
                        <a:t>Males</a:t>
                      </a:r>
                    </a:p>
                    <a:p>
                      <a:pPr algn="l" fontAlgn="b"/>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13-19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14.2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12.3</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7.9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65.6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90438732"/>
                  </a:ext>
                </a:extLst>
              </a:tr>
              <a:tr h="289560">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20-29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14.5</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11.4</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65.5</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3906470"/>
                  </a:ext>
                </a:extLst>
              </a:tr>
              <a:tr h="182880">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30-39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16.1</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18.9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12.1</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52.9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54399154"/>
                  </a:ext>
                </a:extLst>
              </a:tr>
              <a:tr h="289560">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40-59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16.6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24.1</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12.4</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46.9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15190973"/>
                  </a:ext>
                </a:extLst>
              </a:tr>
              <a:tr h="190500">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 60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21.5</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22.7</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9.9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45.9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75580233"/>
                  </a:ext>
                </a:extLst>
              </a:tr>
              <a:tr h="190500">
                <a:tc>
                  <a:txBody>
                    <a:bodyPr/>
                    <a:lstStyle/>
                    <a:p>
                      <a:pPr algn="l" fontAlgn="b"/>
                      <a:r>
                        <a:rPr lang="en-MY" sz="1400" b="0" i="0" u="none" strike="noStrike" dirty="0">
                          <a:solidFill>
                            <a:schemeClr val="tx1"/>
                          </a:solidFill>
                          <a:effectLst/>
                          <a:latin typeface="Century Gothic" panose="020B0502020202020204" pitchFamily="34" charset="0"/>
                        </a:rPr>
                        <a:t>Females</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13-19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14.1</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19.3</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8.5</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58.2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18765357"/>
                  </a:ext>
                </a:extLst>
              </a:tr>
              <a:tr h="182880">
                <a:tc>
                  <a:txBody>
                    <a:bodyPr/>
                    <a:lstStyle/>
                    <a:p>
                      <a:pPr algn="l" fontAlgn="b"/>
                      <a:r>
                        <a:rPr lang="en-MY" sz="1400" u="none" strike="noStrike"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20-29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15.1</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22.5</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10.9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51.6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84437514"/>
                  </a:ext>
                </a:extLst>
              </a:tr>
              <a:tr h="190500">
                <a:tc>
                  <a:txBody>
                    <a:bodyPr/>
                    <a:lstStyle/>
                    <a:p>
                      <a:pPr algn="l" fontAlgn="b"/>
                      <a:r>
                        <a:rPr lang="en-MY" sz="1400" u="none" strike="noStrike">
                          <a:solidFill>
                            <a:schemeClr val="tx1"/>
                          </a:solidFill>
                          <a:effectLst/>
                          <a:latin typeface="Century Gothic" panose="020B0502020202020204" pitchFamily="34" charset="0"/>
                        </a:rPr>
                        <a:t> </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30-39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17.9</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28.6</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12.2</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41.3</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28915316"/>
                  </a:ext>
                </a:extLst>
              </a:tr>
              <a:tr h="320040">
                <a:tc>
                  <a:txBody>
                    <a:bodyPr/>
                    <a:lstStyle/>
                    <a:p>
                      <a:pPr algn="l" fontAlgn="b"/>
                      <a:r>
                        <a:rPr lang="en-MY" sz="1400" u="none" strike="noStrike">
                          <a:solidFill>
                            <a:schemeClr val="tx1"/>
                          </a:solidFill>
                          <a:effectLst/>
                          <a:latin typeface="Century Gothic" panose="020B0502020202020204" pitchFamily="34" charset="0"/>
                        </a:rPr>
                        <a:t> </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b"/>
                      <a:r>
                        <a:rPr lang="en-MY" sz="1400" u="none" strike="noStrike" dirty="0">
                          <a:solidFill>
                            <a:schemeClr val="tx1"/>
                          </a:solidFill>
                          <a:effectLst/>
                          <a:latin typeface="Century Gothic" panose="020B0502020202020204" pitchFamily="34" charset="0"/>
                        </a:rPr>
                        <a:t>40-59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19.0</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22.6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u="none" strike="noStrike" dirty="0">
                          <a:solidFill>
                            <a:schemeClr val="tx1"/>
                          </a:solidFill>
                          <a:effectLst/>
                          <a:latin typeface="Century Gothic" panose="020B0502020202020204" pitchFamily="34" charset="0"/>
                        </a:rPr>
                        <a:t>12.4</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46.0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2284888"/>
                  </a:ext>
                </a:extLst>
              </a:tr>
              <a:tr h="297180">
                <a:tc>
                  <a:txBody>
                    <a:bodyPr/>
                    <a:lstStyle/>
                    <a:p>
                      <a:pPr algn="l" fontAlgn="b"/>
                      <a:r>
                        <a:rPr lang="en-MY" sz="1400" u="none" strike="noStrike">
                          <a:solidFill>
                            <a:schemeClr val="tx1"/>
                          </a:solidFill>
                          <a:effectLst/>
                          <a:latin typeface="Century Gothic" panose="020B0502020202020204" pitchFamily="34" charset="0"/>
                        </a:rPr>
                        <a:t> </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MY" sz="1400" u="none" strike="noStrike" dirty="0">
                          <a:solidFill>
                            <a:schemeClr val="tx1"/>
                          </a:solidFill>
                          <a:effectLst/>
                          <a:latin typeface="Century Gothic" panose="020B0502020202020204" pitchFamily="34" charset="0"/>
                        </a:rPr>
                        <a:t>≥ 60 </a:t>
                      </a:r>
                      <a:r>
                        <a:rPr lang="en-MY" sz="1400" u="none" strike="noStrike" baseline="0" dirty="0">
                          <a:solidFill>
                            <a:schemeClr val="tx1"/>
                          </a:solidFill>
                          <a:effectLst/>
                          <a:latin typeface="Century Gothic" panose="020B0502020202020204" pitchFamily="34" charset="0"/>
                        </a:rPr>
                        <a:t>years</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21.6</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26.8</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12.6</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38.9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5654602"/>
                  </a:ext>
                </a:extLst>
              </a:tr>
            </a:tbl>
          </a:graphicData>
        </a:graphic>
      </p:graphicFrame>
      <p:sp>
        <p:nvSpPr>
          <p:cNvPr id="7" name="Title 1"/>
          <p:cNvSpPr txBox="1">
            <a:spLocks noGrp="1"/>
          </p:cNvSpPr>
          <p:nvPr>
            <p:ph type="body" idx="1"/>
          </p:nvPr>
        </p:nvSpPr>
        <p:spPr>
          <a:xfrm>
            <a:off x="566304" y="778307"/>
            <a:ext cx="5157787" cy="1023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entury Gothic" panose="020B0502020202020204" pitchFamily="34" charset="0"/>
              </a:rPr>
              <a:t>RESPONDENT </a:t>
            </a:r>
            <a:r>
              <a:rPr lang="en-US" sz="2400" dirty="0">
                <a:latin typeface="Century Gothic" panose="020B0502020202020204" pitchFamily="34" charset="0"/>
              </a:rPr>
              <a:t>ACTIVENESS IN SPORTS, EXERCISES OR </a:t>
            </a:r>
          </a:p>
          <a:p>
            <a:pPr algn="ctr"/>
            <a:r>
              <a:rPr lang="en-US" sz="2400" dirty="0">
                <a:latin typeface="Century Gothic" panose="020B0502020202020204" pitchFamily="34" charset="0"/>
              </a:rPr>
              <a:t>ACTIVE RECREATION</a:t>
            </a:r>
            <a:endParaRPr lang="en-MY" sz="2400" dirty="0">
              <a:latin typeface="Century Gothic" panose="020B0502020202020204" pitchFamily="34" charset="0"/>
            </a:endParaRPr>
          </a:p>
          <a:p>
            <a:pPr algn="ctr"/>
            <a:endParaRPr lang="en-MY" sz="2400" b="1" dirty="0">
              <a:latin typeface="Century Gothic" panose="020B0502020202020204" pitchFamily="34" charset="0"/>
            </a:endParaRPr>
          </a:p>
        </p:txBody>
      </p:sp>
      <p:sp>
        <p:nvSpPr>
          <p:cNvPr id="9" name="Title 1"/>
          <p:cNvSpPr>
            <a:spLocks noGrp="1"/>
          </p:cNvSpPr>
          <p:nvPr>
            <p:ph type="body" sz="quarter" idx="3"/>
          </p:nvPr>
        </p:nvSpPr>
        <p:spPr>
          <a:xfrm>
            <a:off x="6139543" y="1117600"/>
            <a:ext cx="5328917" cy="1048081"/>
          </a:xfrm>
        </p:spPr>
        <p:txBody>
          <a:bodyPr>
            <a:noAutofit/>
          </a:bodyPr>
          <a:lstStyle/>
          <a:p>
            <a:pPr algn="ctr"/>
            <a:r>
              <a:rPr lang="en-US" dirty="0">
                <a:latin typeface="Century Gothic" panose="020B0502020202020204" pitchFamily="34" charset="0"/>
              </a:rPr>
              <a:t>RESPONDENT ACTIVENESS IN SPORTS, EXERCISES OR ACTIVE RECREATION BY AGE</a:t>
            </a:r>
            <a:endParaRPr lang="en-MY" dirty="0">
              <a:latin typeface="Century Gothic" panose="020B0502020202020204" pitchFamily="34" charset="0"/>
            </a:endParaRPr>
          </a:p>
          <a:p>
            <a:pPr algn="ctr"/>
            <a:endParaRPr lang="en-MY" sz="2400" b="1" dirty="0">
              <a:latin typeface="Century Gothic" panose="020B0502020202020204" pitchFamily="34" charset="0"/>
            </a:endParaRPr>
          </a:p>
        </p:txBody>
      </p:sp>
      <p:sp>
        <p:nvSpPr>
          <p:cNvPr id="11" name="Title 1"/>
          <p:cNvSpPr txBox="1">
            <a:spLocks/>
          </p:cNvSpPr>
          <p:nvPr/>
        </p:nvSpPr>
        <p:spPr>
          <a:xfrm>
            <a:off x="10081777" y="1854791"/>
            <a:ext cx="1739322"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5,575 respondent</a:t>
            </a:r>
            <a:endParaRPr lang="en-MY" sz="1200" b="1" dirty="0">
              <a:latin typeface="Century Gothic" panose="020B0502020202020204" pitchFamily="34" charset="0"/>
            </a:endParaRPr>
          </a:p>
        </p:txBody>
      </p:sp>
      <p:sp>
        <p:nvSpPr>
          <p:cNvPr id="12" name="Title 1"/>
          <p:cNvSpPr txBox="1">
            <a:spLocks/>
          </p:cNvSpPr>
          <p:nvPr/>
        </p:nvSpPr>
        <p:spPr>
          <a:xfrm>
            <a:off x="3883650" y="1854790"/>
            <a:ext cx="1728788"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5,575 respondent</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150650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238" y="380208"/>
            <a:ext cx="6684962" cy="511175"/>
          </a:xfrm>
        </p:spPr>
        <p:txBody>
          <a:bodyPr>
            <a:noAutofit/>
          </a:bodyPr>
          <a:lstStyle/>
          <a:p>
            <a:pPr algn="ctr"/>
            <a:r>
              <a:rPr lang="en-MY" sz="2400" b="1" dirty="0">
                <a:latin typeface="Century Gothic" panose="020B0502020202020204" pitchFamily="34" charset="0"/>
              </a:rPr>
              <a:t>TIME AND LOCATION FOR SPORTS ACTIVITIES</a:t>
            </a:r>
          </a:p>
        </p:txBody>
      </p:sp>
      <p:sp>
        <p:nvSpPr>
          <p:cNvPr id="3" name="Text Placeholder 2"/>
          <p:cNvSpPr>
            <a:spLocks noGrp="1"/>
          </p:cNvSpPr>
          <p:nvPr>
            <p:ph type="body" idx="1"/>
          </p:nvPr>
        </p:nvSpPr>
        <p:spPr>
          <a:xfrm>
            <a:off x="1057185" y="1237034"/>
            <a:ext cx="5157787" cy="485775"/>
          </a:xfrm>
        </p:spPr>
        <p:txBody>
          <a:bodyPr/>
          <a:lstStyle/>
          <a:p>
            <a:pPr algn="ctr"/>
            <a:r>
              <a:rPr lang="en-US" u="sng" dirty="0"/>
              <a:t>TIME</a:t>
            </a:r>
            <a:endParaRPr lang="en-MY" u="sng"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762120940"/>
              </p:ext>
            </p:extLst>
          </p:nvPr>
        </p:nvGraphicFramePr>
        <p:xfrm>
          <a:off x="689656" y="2257581"/>
          <a:ext cx="3372645" cy="1668615"/>
        </p:xfrm>
        <a:graphic>
          <a:graphicData uri="http://schemas.openxmlformats.org/drawingml/2006/table">
            <a:tbl>
              <a:tblPr>
                <a:tableStyleId>{5C22544A-7EE6-4342-B048-85BDC9FD1C3A}</a:tableStyleId>
              </a:tblPr>
              <a:tblGrid>
                <a:gridCol w="1124215">
                  <a:extLst>
                    <a:ext uri="{9D8B030D-6E8A-4147-A177-3AD203B41FA5}">
                      <a16:colId xmlns:a16="http://schemas.microsoft.com/office/drawing/2014/main" val="2536744651"/>
                    </a:ext>
                  </a:extLst>
                </a:gridCol>
                <a:gridCol w="1124215">
                  <a:extLst>
                    <a:ext uri="{9D8B030D-6E8A-4147-A177-3AD203B41FA5}">
                      <a16:colId xmlns:a16="http://schemas.microsoft.com/office/drawing/2014/main" val="1587512645"/>
                    </a:ext>
                  </a:extLst>
                </a:gridCol>
                <a:gridCol w="1124215">
                  <a:extLst>
                    <a:ext uri="{9D8B030D-6E8A-4147-A177-3AD203B41FA5}">
                      <a16:colId xmlns:a16="http://schemas.microsoft.com/office/drawing/2014/main" val="969693844"/>
                    </a:ext>
                  </a:extLst>
                </a:gridCol>
              </a:tblGrid>
              <a:tr h="409092">
                <a:tc>
                  <a:txBody>
                    <a:bodyPr/>
                    <a:lstStyle/>
                    <a:p>
                      <a:pPr algn="l" fontAlgn="b"/>
                      <a:r>
                        <a:rPr lang="en-MY" sz="1400" b="1" u="none" strike="noStrike" dirty="0">
                          <a:effectLst/>
                          <a:latin typeface="Century Gothic" panose="020B0502020202020204" pitchFamily="34" charset="0"/>
                        </a:rPr>
                        <a:t>TIME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MALES</a:t>
                      </a:r>
                      <a:r>
                        <a:rPr lang="en-US" sz="1400" b="1" i="0" u="none" strike="noStrike" baseline="0" dirty="0">
                          <a:solidFill>
                            <a:srgbClr val="000000"/>
                          </a:solidFill>
                          <a:effectLst/>
                          <a:latin typeface="Century Gothic" panose="020B0502020202020204" pitchFamily="34" charset="0"/>
                        </a:rPr>
                        <a:t> </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42625521"/>
                  </a:ext>
                </a:extLst>
              </a:tr>
              <a:tr h="208134">
                <a:tc>
                  <a:txBody>
                    <a:bodyPr/>
                    <a:lstStyle/>
                    <a:p>
                      <a:pPr algn="l" fontAlgn="t"/>
                      <a:r>
                        <a:rPr lang="en-MY" sz="1400" b="0" i="0" u="none" strike="noStrike" dirty="0">
                          <a:solidFill>
                            <a:schemeClr val="tx1"/>
                          </a:solidFill>
                          <a:effectLst/>
                          <a:latin typeface="Century Gothic" panose="020B0502020202020204" pitchFamily="34" charset="0"/>
                        </a:rPr>
                        <a:t>Morning</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16.8</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23.0</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5955547"/>
                  </a:ext>
                </a:extLst>
              </a:tr>
              <a:tr h="314605">
                <a:tc>
                  <a:txBody>
                    <a:bodyPr/>
                    <a:lstStyle/>
                    <a:p>
                      <a:pPr algn="l" fontAlgn="t"/>
                      <a:r>
                        <a:rPr lang="en-MY" sz="1400" b="0" i="0" u="none" strike="noStrike" dirty="0">
                          <a:solidFill>
                            <a:schemeClr val="tx1"/>
                          </a:solidFill>
                          <a:effectLst/>
                          <a:latin typeface="Century Gothic" panose="020B0502020202020204" pitchFamily="34" charset="0"/>
                        </a:rPr>
                        <a:t>Afternoon</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1.5</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2.1</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35874206"/>
                  </a:ext>
                </a:extLst>
              </a:tr>
              <a:tr h="289598">
                <a:tc>
                  <a:txBody>
                    <a:bodyPr/>
                    <a:lstStyle/>
                    <a:p>
                      <a:pPr algn="l" fontAlgn="t"/>
                      <a:r>
                        <a:rPr lang="en-MY" sz="1400" b="0" i="0" u="none" strike="noStrike" dirty="0">
                          <a:solidFill>
                            <a:schemeClr val="tx1"/>
                          </a:solidFill>
                          <a:effectLst/>
                          <a:latin typeface="Century Gothic" panose="020B0502020202020204" pitchFamily="34" charset="0"/>
                        </a:rPr>
                        <a:t>Evening</a:t>
                      </a:r>
                      <a:r>
                        <a:rPr lang="en-MY" sz="1400" b="0" i="0" u="none" strike="noStrike" baseline="0"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56.2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57.1</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7313252"/>
                  </a:ext>
                </a:extLst>
              </a:tr>
              <a:tr h="409092">
                <a:tc>
                  <a:txBody>
                    <a:bodyPr/>
                    <a:lstStyle/>
                    <a:p>
                      <a:pPr algn="l" fontAlgn="t"/>
                      <a:r>
                        <a:rPr lang="en-MY" sz="1400" b="0" i="0" u="none" strike="noStrike" dirty="0">
                          <a:solidFill>
                            <a:schemeClr val="tx1"/>
                          </a:solidFill>
                          <a:effectLst/>
                          <a:latin typeface="Century Gothic" panose="020B0502020202020204" pitchFamily="34" charset="0"/>
                        </a:rPr>
                        <a:t>Night</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25.4</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17.7</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35736716"/>
                  </a:ext>
                </a:extLst>
              </a:tr>
            </a:tbl>
          </a:graphicData>
        </a:graphic>
      </p:graphicFrame>
      <p:sp>
        <p:nvSpPr>
          <p:cNvPr id="5" name="Text Placeholder 4"/>
          <p:cNvSpPr>
            <a:spLocks noGrp="1"/>
          </p:cNvSpPr>
          <p:nvPr>
            <p:ph type="body" sz="quarter" idx="3"/>
          </p:nvPr>
        </p:nvSpPr>
        <p:spPr>
          <a:xfrm>
            <a:off x="8059743" y="1208157"/>
            <a:ext cx="5183188" cy="533400"/>
          </a:xfrm>
        </p:spPr>
        <p:txBody>
          <a:bodyPr/>
          <a:lstStyle/>
          <a:p>
            <a:pPr algn="ctr"/>
            <a:r>
              <a:rPr lang="en-MY" u="sng" dirty="0"/>
              <a:t>LOCATION</a:t>
            </a: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1017962985"/>
              </p:ext>
            </p:extLst>
          </p:nvPr>
        </p:nvGraphicFramePr>
        <p:xfrm>
          <a:off x="4546390" y="2177673"/>
          <a:ext cx="6807410" cy="3497580"/>
        </p:xfrm>
        <a:graphic>
          <a:graphicData uri="http://schemas.openxmlformats.org/drawingml/2006/table">
            <a:tbl>
              <a:tblPr>
                <a:tableStyleId>{5C22544A-7EE6-4342-B048-85BDC9FD1C3A}</a:tableStyleId>
              </a:tblPr>
              <a:tblGrid>
                <a:gridCol w="4624906">
                  <a:extLst>
                    <a:ext uri="{9D8B030D-6E8A-4147-A177-3AD203B41FA5}">
                      <a16:colId xmlns:a16="http://schemas.microsoft.com/office/drawing/2014/main" val="869806579"/>
                    </a:ext>
                  </a:extLst>
                </a:gridCol>
                <a:gridCol w="751503">
                  <a:extLst>
                    <a:ext uri="{9D8B030D-6E8A-4147-A177-3AD203B41FA5}">
                      <a16:colId xmlns:a16="http://schemas.microsoft.com/office/drawing/2014/main" val="1937919512"/>
                    </a:ext>
                  </a:extLst>
                </a:gridCol>
                <a:gridCol w="1431001">
                  <a:extLst>
                    <a:ext uri="{9D8B030D-6E8A-4147-A177-3AD203B41FA5}">
                      <a16:colId xmlns:a16="http://schemas.microsoft.com/office/drawing/2014/main" val="454902310"/>
                    </a:ext>
                  </a:extLst>
                </a:gridCol>
              </a:tblGrid>
              <a:tr h="197953">
                <a:tc>
                  <a:txBody>
                    <a:bodyPr/>
                    <a:lstStyle/>
                    <a:p>
                      <a:pPr algn="ctr" fontAlgn="b"/>
                      <a:r>
                        <a:rPr lang="en-MY" sz="1400" b="1" u="none" strike="noStrike" dirty="0">
                          <a:solidFill>
                            <a:schemeClr val="bg1"/>
                          </a:solidFill>
                          <a:effectLst/>
                          <a:latin typeface="Century Gothic" panose="020B0502020202020204" pitchFamily="34" charset="0"/>
                        </a:rPr>
                        <a:t>LOCATION</a:t>
                      </a:r>
                      <a:r>
                        <a:rPr lang="en-MY" sz="1400" b="1" u="none" strike="noStrike" baseline="0" dirty="0">
                          <a:solidFill>
                            <a:schemeClr val="bg1"/>
                          </a:solidFill>
                          <a:effectLst/>
                          <a:latin typeface="Century Gothic" panose="020B0502020202020204" pitchFamily="34" charset="0"/>
                        </a:rPr>
                        <a:t> </a:t>
                      </a:r>
                      <a:endParaRPr lang="en-MY" sz="1400" b="1" u="none" strike="noStrike" dirty="0">
                        <a:solidFill>
                          <a:schemeClr val="bg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Century Gothic" panose="020B0502020202020204" pitchFamily="34" charset="0"/>
                        </a:rPr>
                        <a:t>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Century Gothic" panose="020B0502020202020204" pitchFamily="34" charset="0"/>
                        </a:rPr>
                        <a:t>(%)</a:t>
                      </a:r>
                      <a:endParaRPr lang="en-MY" sz="1400" b="1" i="0" u="none" strike="noStrike" dirty="0">
                        <a:solidFill>
                          <a:schemeClr val="bg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Century Gothic" panose="020B0502020202020204" pitchFamily="34" charset="0"/>
                        </a:rPr>
                        <a:t>(%)</a:t>
                      </a:r>
                      <a:endParaRPr lang="en-MY" sz="1400" b="1" i="0" u="none" strike="noStrike" dirty="0">
                        <a:solidFill>
                          <a:schemeClr val="bg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975075999"/>
                  </a:ext>
                </a:extLst>
              </a:tr>
              <a:tr h="190500">
                <a:tc>
                  <a:txBody>
                    <a:bodyPr/>
                    <a:lstStyle/>
                    <a:p>
                      <a:pPr algn="l" fontAlgn="t"/>
                      <a:r>
                        <a:rPr lang="en-MY" sz="1400" u="none" strike="noStrike" dirty="0">
                          <a:solidFill>
                            <a:schemeClr val="tx1"/>
                          </a:solidFill>
                          <a:effectLst/>
                          <a:latin typeface="Century Gothic" panose="020B0502020202020204" pitchFamily="34" charset="0"/>
                        </a:rPr>
                        <a:t>  1. </a:t>
                      </a:r>
                      <a:r>
                        <a:rPr lang="en-US" sz="1400" b="0" i="0" u="none" strike="noStrike" kern="1200" baseline="0" dirty="0">
                          <a:solidFill>
                            <a:schemeClr val="tx1"/>
                          </a:solidFill>
                          <a:latin typeface="Century Gothic" panose="020B0502020202020204" pitchFamily="34" charset="0"/>
                          <a:ea typeface="+mn-ea"/>
                          <a:cs typeface="+mn-cs"/>
                        </a:rPr>
                        <a:t>Multi-purpose hall and public facilities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36.3</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32.1</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40528323"/>
                  </a:ext>
                </a:extLst>
              </a:tr>
              <a:tr h="190500">
                <a:tc>
                  <a:txBody>
                    <a:bodyPr/>
                    <a:lstStyle/>
                    <a:p>
                      <a:pPr algn="l" fontAlgn="t"/>
                      <a:r>
                        <a:rPr lang="en-MY" sz="1400" u="none" strike="noStrike" baseline="0" dirty="0">
                          <a:solidFill>
                            <a:schemeClr val="tx1"/>
                          </a:solidFill>
                          <a:effectLst/>
                          <a:latin typeface="Century Gothic" panose="020B0502020202020204" pitchFamily="34" charset="0"/>
                        </a:rPr>
                        <a:t>  2. </a:t>
                      </a:r>
                      <a:r>
                        <a:rPr lang="ms-MY" sz="1400" b="0" i="0" u="none" strike="noStrike" kern="1200" baseline="0" dirty="0">
                          <a:solidFill>
                            <a:schemeClr val="tx1"/>
                          </a:solidFill>
                          <a:latin typeface="Century Gothic" panose="020B0502020202020204" pitchFamily="34" charset="0"/>
                          <a:ea typeface="+mn-ea"/>
                          <a:cs typeface="+mn-cs"/>
                        </a:rPr>
                        <a:t>Facility at the workplace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4.7</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27496278"/>
                  </a:ext>
                </a:extLst>
              </a:tr>
              <a:tr h="198120">
                <a:tc>
                  <a:txBody>
                    <a:bodyPr/>
                    <a:lstStyle/>
                    <a:p>
                      <a:pPr algn="l" fontAlgn="t"/>
                      <a:r>
                        <a:rPr lang="en-MY" sz="1400" u="none" strike="noStrike" dirty="0">
                          <a:solidFill>
                            <a:schemeClr val="tx1"/>
                          </a:solidFill>
                          <a:effectLst/>
                          <a:latin typeface="Century Gothic" panose="020B0502020202020204" pitchFamily="34" charset="0"/>
                        </a:rPr>
                        <a:t>  3. </a:t>
                      </a:r>
                      <a:r>
                        <a:rPr lang="ms-MY" sz="1400" b="0" i="0" u="none" strike="noStrike" kern="1200" baseline="0" dirty="0">
                          <a:solidFill>
                            <a:schemeClr val="tx1"/>
                          </a:solidFill>
                          <a:latin typeface="Century Gothic" panose="020B0502020202020204" pitchFamily="34" charset="0"/>
                          <a:ea typeface="+mn-ea"/>
                          <a:cs typeface="+mn-cs"/>
                        </a:rPr>
                        <a:t>Gymnasium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5.5</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4.8</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2182168"/>
                  </a:ext>
                </a:extLst>
              </a:tr>
              <a:tr h="190500">
                <a:tc>
                  <a:txBody>
                    <a:bodyPr/>
                    <a:lstStyle/>
                    <a:p>
                      <a:pPr algn="l" fontAlgn="t"/>
                      <a:r>
                        <a:rPr lang="en-MY" sz="1400" u="none" strike="noStrike" dirty="0">
                          <a:solidFill>
                            <a:schemeClr val="tx1"/>
                          </a:solidFill>
                          <a:effectLst/>
                          <a:latin typeface="Century Gothic" panose="020B0502020202020204" pitchFamily="34" charset="0"/>
                        </a:rPr>
                        <a:t>  4. </a:t>
                      </a:r>
                      <a:r>
                        <a:rPr lang="ms-MY" sz="1400" b="0" i="0" u="none" strike="noStrike" kern="1200" baseline="0" dirty="0">
                          <a:solidFill>
                            <a:schemeClr val="tx1"/>
                          </a:solidFill>
                          <a:latin typeface="Century Gothic" panose="020B0502020202020204" pitchFamily="34" charset="0"/>
                          <a:ea typeface="+mn-ea"/>
                          <a:cs typeface="+mn-cs"/>
                        </a:rPr>
                        <a:t>Residential area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14.7</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14.9</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67708865"/>
                  </a:ext>
                </a:extLst>
              </a:tr>
              <a:tr h="182880">
                <a:tc>
                  <a:txBody>
                    <a:bodyPr/>
                    <a:lstStyle/>
                    <a:p>
                      <a:r>
                        <a:rPr lang="en-MY" sz="1400" u="none" strike="noStrike" dirty="0">
                          <a:solidFill>
                            <a:schemeClr val="tx1"/>
                          </a:solidFill>
                          <a:effectLst/>
                          <a:latin typeface="Century Gothic" panose="020B0502020202020204" pitchFamily="34" charset="0"/>
                        </a:rPr>
                        <a:t>  5. </a:t>
                      </a:r>
                      <a:r>
                        <a:rPr lang="ms-MY" sz="1400" b="0" i="0" u="none" strike="noStrike" kern="1200" baseline="0" dirty="0">
                          <a:solidFill>
                            <a:schemeClr val="tx1"/>
                          </a:solidFill>
                          <a:latin typeface="Century Gothic" panose="020B0502020202020204" pitchFamily="34" charset="0"/>
                          <a:ea typeface="+mn-ea"/>
                          <a:cs typeface="+mn-cs"/>
                        </a:rPr>
                        <a:t>Sports and recreation clubs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4.6</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4.1</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124927"/>
                  </a:ext>
                </a:extLst>
              </a:tr>
              <a:tr h="327660">
                <a:tc>
                  <a:txBody>
                    <a:bodyPr/>
                    <a:lstStyle/>
                    <a:p>
                      <a:pPr algn="l" fontAlgn="t"/>
                      <a:r>
                        <a:rPr lang="en-MY" sz="1400" u="none" strike="noStrike" dirty="0">
                          <a:solidFill>
                            <a:schemeClr val="tx1"/>
                          </a:solidFill>
                          <a:effectLst/>
                          <a:latin typeface="Century Gothic" panose="020B0502020202020204" pitchFamily="34" charset="0"/>
                        </a:rPr>
                        <a:t>  6.  </a:t>
                      </a:r>
                      <a:r>
                        <a:rPr lang="en-US" sz="1400" b="0" i="0" u="none" strike="noStrike" kern="1200" baseline="0" dirty="0">
                          <a:solidFill>
                            <a:schemeClr val="tx1"/>
                          </a:solidFill>
                          <a:latin typeface="Century Gothic" panose="020B0502020202020204" pitchFamily="34" charset="0"/>
                          <a:ea typeface="+mn-ea"/>
                          <a:cs typeface="+mn-cs"/>
                        </a:rPr>
                        <a:t>Facilities at school/ institution of higher learning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9.0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12.4</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3797559"/>
                  </a:ext>
                </a:extLst>
              </a:tr>
              <a:tr h="304800">
                <a:tc>
                  <a:txBody>
                    <a:bodyPr/>
                    <a:lstStyle/>
                    <a:p>
                      <a:r>
                        <a:rPr lang="en-MY" sz="1400" u="none" strike="noStrike" baseline="0" dirty="0">
                          <a:solidFill>
                            <a:schemeClr val="tx1"/>
                          </a:solidFill>
                          <a:effectLst/>
                          <a:latin typeface="Century Gothic" panose="020B0502020202020204" pitchFamily="34" charset="0"/>
                        </a:rPr>
                        <a:t>  7. </a:t>
                      </a:r>
                      <a:r>
                        <a:rPr lang="ms-MY" sz="1400" b="0" i="0" u="none" strike="noStrike" kern="1200" baseline="0" dirty="0">
                          <a:solidFill>
                            <a:schemeClr val="tx1"/>
                          </a:solidFill>
                          <a:latin typeface="Century Gothic" panose="020B0502020202020204" pitchFamily="34" charset="0"/>
                          <a:ea typeface="+mn-ea"/>
                          <a:cs typeface="+mn-cs"/>
                        </a:rPr>
                        <a:t>Facilities under the Ministry of Youth and Sports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2.2</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14044947"/>
                  </a:ext>
                </a:extLst>
              </a:tr>
              <a:tr h="182880">
                <a:tc>
                  <a:txBody>
                    <a:bodyPr/>
                    <a:lstStyle/>
                    <a:p>
                      <a:pPr algn="l" fontAlgn="t"/>
                      <a:r>
                        <a:rPr lang="en-MY" sz="1400" u="none" strike="noStrike" dirty="0">
                          <a:solidFill>
                            <a:schemeClr val="tx1"/>
                          </a:solidFill>
                          <a:effectLst/>
                          <a:latin typeface="Century Gothic" panose="020B0502020202020204" pitchFamily="34" charset="0"/>
                        </a:rPr>
                        <a:t>  8. </a:t>
                      </a:r>
                      <a:r>
                        <a:rPr lang="ms-MY" sz="1400" b="0" i="0" u="none" strike="noStrike" kern="1200" baseline="0" dirty="0">
                          <a:solidFill>
                            <a:schemeClr val="tx1"/>
                          </a:solidFill>
                          <a:latin typeface="Century Gothic" panose="020B0502020202020204" pitchFamily="34" charset="0"/>
                          <a:ea typeface="+mn-ea"/>
                          <a:cs typeface="+mn-cs"/>
                        </a:rPr>
                        <a:t>Sports complex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8.5</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01663879"/>
                  </a:ext>
                </a:extLst>
              </a:tr>
              <a:tr h="182880">
                <a:tc>
                  <a:txBody>
                    <a:bodyPr/>
                    <a:lstStyle/>
                    <a:p>
                      <a:pPr algn="l" fontAlgn="t"/>
                      <a:r>
                        <a:rPr lang="en-MY" sz="1400" u="none" strike="noStrike" dirty="0">
                          <a:solidFill>
                            <a:schemeClr val="tx1"/>
                          </a:solidFill>
                          <a:effectLst/>
                          <a:latin typeface="Century Gothic" panose="020B0502020202020204" pitchFamily="34" charset="0"/>
                        </a:rPr>
                        <a:t>  9. </a:t>
                      </a:r>
                      <a:r>
                        <a:rPr lang="ms-MY" sz="1400" b="0" i="0" u="none" strike="noStrike" kern="1200" baseline="0" dirty="0">
                          <a:solidFill>
                            <a:schemeClr val="tx1"/>
                          </a:solidFill>
                          <a:latin typeface="Century Gothic" panose="020B0502020202020204" pitchFamily="34" charset="0"/>
                          <a:ea typeface="+mn-ea"/>
                          <a:cs typeface="+mn-cs"/>
                        </a:rPr>
                        <a:t>Public field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8.1</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7.2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9976703"/>
                  </a:ext>
                </a:extLst>
              </a:tr>
              <a:tr h="190500">
                <a:tc>
                  <a:txBody>
                    <a:bodyPr/>
                    <a:lstStyle/>
                    <a:p>
                      <a:pPr algn="l" fontAlgn="t"/>
                      <a:r>
                        <a:rPr lang="en-MY" sz="1400" u="none" strike="noStrike" dirty="0">
                          <a:solidFill>
                            <a:schemeClr val="tx1"/>
                          </a:solidFill>
                          <a:effectLst/>
                          <a:latin typeface="Century Gothic" panose="020B0502020202020204" pitchFamily="34" charset="0"/>
                        </a:rPr>
                        <a:t>10.</a:t>
                      </a:r>
                      <a:r>
                        <a:rPr lang="en-MY" sz="1400" u="none" strike="noStrike" baseline="0" dirty="0">
                          <a:solidFill>
                            <a:schemeClr val="tx1"/>
                          </a:solidFill>
                          <a:effectLst/>
                          <a:latin typeface="Century Gothic" panose="020B0502020202020204" pitchFamily="34" charset="0"/>
                        </a:rPr>
                        <a:t> </a:t>
                      </a:r>
                      <a:r>
                        <a:rPr lang="ms-MY" sz="1400" b="0" i="0" u="none" strike="noStrike" kern="1200" baseline="0" dirty="0">
                          <a:solidFill>
                            <a:schemeClr val="tx1"/>
                          </a:solidFill>
                          <a:latin typeface="Century Gothic" panose="020B0502020202020204" pitchFamily="34" charset="0"/>
                          <a:ea typeface="+mn-ea"/>
                          <a:cs typeface="+mn-cs"/>
                        </a:rPr>
                        <a:t>Water recreation centre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3717780"/>
                  </a:ext>
                </a:extLst>
              </a:tr>
              <a:tr h="190500">
                <a:tc>
                  <a:txBody>
                    <a:bodyPr/>
                    <a:lstStyle/>
                    <a:p>
                      <a:pPr marL="342900" indent="-342900" algn="l" fontAlgn="t">
                        <a:buAutoNum type="arabicPeriod" startAt="11"/>
                      </a:pPr>
                      <a:r>
                        <a:rPr lang="ms-MY" sz="1400" b="0" i="0" u="none" strike="noStrike" kern="1200" baseline="0" dirty="0">
                          <a:solidFill>
                            <a:schemeClr val="tx1"/>
                          </a:solidFill>
                          <a:latin typeface="Century Gothic" panose="020B0502020202020204" pitchFamily="34" charset="0"/>
                          <a:ea typeface="+mn-ea"/>
                          <a:cs typeface="+mn-cs"/>
                        </a:rPr>
                        <a:t>Home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5.0</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08150200"/>
                  </a:ext>
                </a:extLst>
              </a:tr>
              <a:tr h="182880">
                <a:tc>
                  <a:txBody>
                    <a:bodyPr/>
                    <a:lstStyle/>
                    <a:p>
                      <a:pPr algn="l" fontAlgn="t"/>
                      <a:r>
                        <a:rPr lang="en-MY" sz="1400" u="none" strike="noStrike" dirty="0">
                          <a:solidFill>
                            <a:schemeClr val="tx1"/>
                          </a:solidFill>
                          <a:effectLst/>
                          <a:latin typeface="Century Gothic" panose="020B0502020202020204" pitchFamily="34" charset="0"/>
                        </a:rPr>
                        <a:t>12. </a:t>
                      </a:r>
                      <a:r>
                        <a:rPr lang="ms-MY" sz="1400" b="0" i="0" u="none" strike="noStrike" kern="1200" baseline="0" dirty="0">
                          <a:solidFill>
                            <a:schemeClr val="tx1"/>
                          </a:solidFill>
                          <a:latin typeface="Century Gothic" panose="020B0502020202020204" pitchFamily="34" charset="0"/>
                          <a:ea typeface="+mn-ea"/>
                          <a:cs typeface="+mn-cs"/>
                        </a:rPr>
                        <a:t>Recreational park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2.0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04469582"/>
                  </a:ext>
                </a:extLst>
              </a:tr>
              <a:tr h="149653">
                <a:tc>
                  <a:txBody>
                    <a:bodyPr/>
                    <a:lstStyle/>
                    <a:p>
                      <a:pPr algn="l" fontAlgn="t"/>
                      <a:r>
                        <a:rPr lang="en-MY" sz="1400" u="none" strike="noStrike" dirty="0">
                          <a:solidFill>
                            <a:schemeClr val="tx1"/>
                          </a:solidFill>
                          <a:effectLst/>
                          <a:latin typeface="Century Gothic" panose="020B0502020202020204" pitchFamily="34" charset="0"/>
                        </a:rPr>
                        <a:t>13. </a:t>
                      </a:r>
                      <a:r>
                        <a:rPr lang="ms-MY" sz="1400" b="0" i="0" u="none" strike="noStrike" kern="1200" baseline="0" dirty="0">
                          <a:solidFill>
                            <a:schemeClr val="tx1"/>
                          </a:solidFill>
                          <a:latin typeface="Century Gothic" panose="020B0502020202020204" pitchFamily="34" charset="0"/>
                          <a:ea typeface="+mn-ea"/>
                          <a:cs typeface="+mn-cs"/>
                        </a:rPr>
                        <a:t>Other location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1.3</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1.7</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90559986"/>
                  </a:ext>
                </a:extLst>
              </a:tr>
            </a:tbl>
          </a:graphicData>
        </a:graphic>
      </p:graphicFrame>
      <p:sp>
        <p:nvSpPr>
          <p:cNvPr id="9" name="Rectangle 8"/>
          <p:cNvSpPr/>
          <p:nvPr/>
        </p:nvSpPr>
        <p:spPr>
          <a:xfrm>
            <a:off x="9619030" y="1813430"/>
            <a:ext cx="1734770" cy="276999"/>
          </a:xfrm>
          <a:prstGeom prst="rect">
            <a:avLst/>
          </a:prstGeom>
        </p:spPr>
        <p:txBody>
          <a:bodyPr wrap="none">
            <a:spAutoFit/>
          </a:bodyPr>
          <a:lstStyle/>
          <a:p>
            <a:r>
              <a:rPr lang="en-MY" sz="1200" b="1" dirty="0">
                <a:latin typeface="Century Gothic" panose="020B0502020202020204" pitchFamily="34" charset="0"/>
              </a:rPr>
              <a:t>n= 3,548 respondent </a:t>
            </a:r>
          </a:p>
        </p:txBody>
      </p:sp>
      <p:sp>
        <p:nvSpPr>
          <p:cNvPr id="10" name="Rectangle 9"/>
          <p:cNvSpPr/>
          <p:nvPr/>
        </p:nvSpPr>
        <p:spPr>
          <a:xfrm>
            <a:off x="2391082" y="1845183"/>
            <a:ext cx="1762021" cy="369332"/>
          </a:xfrm>
          <a:prstGeom prst="rect">
            <a:avLst/>
          </a:prstGeom>
        </p:spPr>
        <p:txBody>
          <a:bodyPr wrap="none">
            <a:spAutoFit/>
          </a:bodyPr>
          <a:lstStyle/>
          <a:p>
            <a:r>
              <a:rPr lang="en-MY" sz="1200" b="1" dirty="0">
                <a:latin typeface="Century Gothic" panose="020B0502020202020204" pitchFamily="34" charset="0"/>
              </a:rPr>
              <a:t>n= 3,692 respondent</a:t>
            </a:r>
            <a:r>
              <a:rPr lang="en-MY" dirty="0"/>
              <a:t> </a:t>
            </a:r>
          </a:p>
        </p:txBody>
      </p:sp>
    </p:spTree>
    <p:extLst>
      <p:ext uri="{BB962C8B-B14F-4D97-AF65-F5344CB8AC3E}">
        <p14:creationId xmlns:p14="http://schemas.microsoft.com/office/powerpoint/2010/main" val="991689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475" y="489433"/>
            <a:ext cx="7456487" cy="511175"/>
          </a:xfrm>
        </p:spPr>
        <p:txBody>
          <a:bodyPr>
            <a:noAutofit/>
          </a:bodyPr>
          <a:lstStyle/>
          <a:p>
            <a:pPr algn="ctr"/>
            <a:r>
              <a:rPr lang="en-MY" sz="2400" b="1" dirty="0">
                <a:latin typeface="Century Gothic" panose="020B0502020202020204" pitchFamily="34" charset="0"/>
              </a:rPr>
              <a:t>TIME AND LOCATION FOR EXERCISE</a:t>
            </a:r>
          </a:p>
        </p:txBody>
      </p:sp>
      <p:sp>
        <p:nvSpPr>
          <p:cNvPr id="3" name="Text Placeholder 2"/>
          <p:cNvSpPr>
            <a:spLocks noGrp="1"/>
          </p:cNvSpPr>
          <p:nvPr>
            <p:ph type="body" idx="1"/>
          </p:nvPr>
        </p:nvSpPr>
        <p:spPr>
          <a:xfrm>
            <a:off x="-444591" y="1255819"/>
            <a:ext cx="5157787" cy="495300"/>
          </a:xfrm>
        </p:spPr>
        <p:txBody>
          <a:bodyPr/>
          <a:lstStyle/>
          <a:p>
            <a:pPr algn="ctr"/>
            <a:r>
              <a:rPr lang="en-US" u="sng" dirty="0"/>
              <a:t>TIME</a:t>
            </a:r>
            <a:endParaRPr lang="en-MY" u="sng"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844597221"/>
              </p:ext>
            </p:extLst>
          </p:nvPr>
        </p:nvGraphicFramePr>
        <p:xfrm>
          <a:off x="319314" y="2472466"/>
          <a:ext cx="3474814" cy="1668615"/>
        </p:xfrm>
        <a:graphic>
          <a:graphicData uri="http://schemas.openxmlformats.org/drawingml/2006/table">
            <a:tbl>
              <a:tblPr>
                <a:tableStyleId>{5C22544A-7EE6-4342-B048-85BDC9FD1C3A}</a:tableStyleId>
              </a:tblPr>
              <a:tblGrid>
                <a:gridCol w="1226384">
                  <a:extLst>
                    <a:ext uri="{9D8B030D-6E8A-4147-A177-3AD203B41FA5}">
                      <a16:colId xmlns:a16="http://schemas.microsoft.com/office/drawing/2014/main" val="2536744651"/>
                    </a:ext>
                  </a:extLst>
                </a:gridCol>
                <a:gridCol w="1124215">
                  <a:extLst>
                    <a:ext uri="{9D8B030D-6E8A-4147-A177-3AD203B41FA5}">
                      <a16:colId xmlns:a16="http://schemas.microsoft.com/office/drawing/2014/main" val="1587512645"/>
                    </a:ext>
                  </a:extLst>
                </a:gridCol>
                <a:gridCol w="1124215">
                  <a:extLst>
                    <a:ext uri="{9D8B030D-6E8A-4147-A177-3AD203B41FA5}">
                      <a16:colId xmlns:a16="http://schemas.microsoft.com/office/drawing/2014/main" val="969693844"/>
                    </a:ext>
                  </a:extLst>
                </a:gridCol>
              </a:tblGrid>
              <a:tr h="290684">
                <a:tc>
                  <a:txBody>
                    <a:bodyPr/>
                    <a:lstStyle/>
                    <a:p>
                      <a:pPr algn="l" fontAlgn="b"/>
                      <a:r>
                        <a:rPr lang="en-MY" sz="1400" b="1" u="none" strike="noStrike" dirty="0">
                          <a:effectLst/>
                          <a:latin typeface="Century Gothic" panose="020B0502020202020204" pitchFamily="34" charset="0"/>
                        </a:rPr>
                        <a:t>TIME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MALES</a:t>
                      </a:r>
                      <a:r>
                        <a:rPr lang="en-US" sz="1400" b="1" i="0" u="none" strike="noStrike" baseline="0" dirty="0">
                          <a:solidFill>
                            <a:srgbClr val="000000"/>
                          </a:solidFill>
                          <a:effectLst/>
                          <a:latin typeface="Century Gothic" panose="020B0502020202020204" pitchFamily="34" charset="0"/>
                        </a:rPr>
                        <a:t> </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42625521"/>
                  </a:ext>
                </a:extLst>
              </a:tr>
              <a:tr h="208134">
                <a:tc>
                  <a:txBody>
                    <a:bodyPr/>
                    <a:lstStyle/>
                    <a:p>
                      <a:pPr algn="l" fontAlgn="t"/>
                      <a:r>
                        <a:rPr lang="en-MY" sz="1400" b="0" i="0" u="none" strike="noStrike" dirty="0">
                          <a:solidFill>
                            <a:schemeClr val="tx1"/>
                          </a:solidFill>
                          <a:effectLst/>
                          <a:latin typeface="Century Gothic" panose="020B0502020202020204" pitchFamily="34" charset="0"/>
                        </a:rPr>
                        <a:t>Morning</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34.8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41.2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5955547"/>
                  </a:ext>
                </a:extLst>
              </a:tr>
              <a:tr h="314605">
                <a:tc>
                  <a:txBody>
                    <a:bodyPr/>
                    <a:lstStyle/>
                    <a:p>
                      <a:pPr algn="l" fontAlgn="t"/>
                      <a:r>
                        <a:rPr lang="en-MY" sz="1400" b="0" i="0" u="none" strike="noStrike" dirty="0">
                          <a:solidFill>
                            <a:schemeClr val="tx1"/>
                          </a:solidFill>
                          <a:effectLst/>
                          <a:latin typeface="Century Gothic" panose="020B0502020202020204" pitchFamily="34" charset="0"/>
                        </a:rPr>
                        <a:t>Afternoon</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35874206"/>
                  </a:ext>
                </a:extLst>
              </a:tr>
              <a:tr h="289598">
                <a:tc>
                  <a:txBody>
                    <a:bodyPr/>
                    <a:lstStyle/>
                    <a:p>
                      <a:pPr algn="l" fontAlgn="t"/>
                      <a:r>
                        <a:rPr lang="en-MY" sz="1400" b="0" i="0" u="none" strike="noStrike" dirty="0">
                          <a:solidFill>
                            <a:schemeClr val="tx1"/>
                          </a:solidFill>
                          <a:effectLst/>
                          <a:latin typeface="Century Gothic" panose="020B0502020202020204" pitchFamily="34" charset="0"/>
                        </a:rPr>
                        <a:t>Evening</a:t>
                      </a:r>
                      <a:r>
                        <a:rPr lang="en-MY" sz="1400" b="0" i="0" u="none" strike="noStrike" baseline="0"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50.1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45.9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7313252"/>
                  </a:ext>
                </a:extLst>
              </a:tr>
              <a:tr h="409092">
                <a:tc>
                  <a:txBody>
                    <a:bodyPr/>
                    <a:lstStyle/>
                    <a:p>
                      <a:pPr algn="l" fontAlgn="t"/>
                      <a:r>
                        <a:rPr lang="en-MY" sz="1400" b="0" i="0" u="none" strike="noStrike" dirty="0">
                          <a:solidFill>
                            <a:schemeClr val="tx1"/>
                          </a:solidFill>
                          <a:effectLst/>
                          <a:latin typeface="Century Gothic" panose="020B0502020202020204" pitchFamily="34" charset="0"/>
                        </a:rPr>
                        <a:t>Night</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13.5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35736716"/>
                  </a:ext>
                </a:extLst>
              </a:tr>
            </a:tbl>
          </a:graphicData>
        </a:graphic>
      </p:graphicFrame>
      <p:sp>
        <p:nvSpPr>
          <p:cNvPr id="5" name="Text Placeholder 4"/>
          <p:cNvSpPr>
            <a:spLocks noGrp="1"/>
          </p:cNvSpPr>
          <p:nvPr>
            <p:ph type="body" sz="quarter" idx="3"/>
          </p:nvPr>
        </p:nvSpPr>
        <p:spPr>
          <a:xfrm>
            <a:off x="7514897" y="1455496"/>
            <a:ext cx="5183188" cy="411956"/>
          </a:xfrm>
        </p:spPr>
        <p:txBody>
          <a:bodyPr>
            <a:normAutofit fontScale="92500" lnSpcReduction="10000"/>
          </a:bodyPr>
          <a:lstStyle/>
          <a:p>
            <a:pPr algn="ctr"/>
            <a:r>
              <a:rPr lang="en-MY" u="sng" dirty="0"/>
              <a:t>LOCATION</a:t>
            </a:r>
          </a:p>
        </p:txBody>
      </p:sp>
      <p:sp>
        <p:nvSpPr>
          <p:cNvPr id="9" name="Rectangle 8"/>
          <p:cNvSpPr/>
          <p:nvPr/>
        </p:nvSpPr>
        <p:spPr>
          <a:xfrm>
            <a:off x="9239106" y="1908883"/>
            <a:ext cx="1734770" cy="276999"/>
          </a:xfrm>
          <a:prstGeom prst="rect">
            <a:avLst/>
          </a:prstGeom>
        </p:spPr>
        <p:txBody>
          <a:bodyPr wrap="none">
            <a:spAutoFit/>
          </a:bodyPr>
          <a:lstStyle/>
          <a:p>
            <a:r>
              <a:rPr lang="en-MY" sz="1200" b="1" dirty="0">
                <a:latin typeface="Century Gothic" panose="020B0502020202020204" pitchFamily="34" charset="0"/>
              </a:rPr>
              <a:t>n= 4,112 respondent </a:t>
            </a:r>
          </a:p>
        </p:txBody>
      </p:sp>
      <p:sp>
        <p:nvSpPr>
          <p:cNvPr id="10" name="Rectangle 9"/>
          <p:cNvSpPr/>
          <p:nvPr/>
        </p:nvSpPr>
        <p:spPr>
          <a:xfrm>
            <a:off x="2239871" y="2012841"/>
            <a:ext cx="1762021" cy="369332"/>
          </a:xfrm>
          <a:prstGeom prst="rect">
            <a:avLst/>
          </a:prstGeom>
        </p:spPr>
        <p:txBody>
          <a:bodyPr wrap="none">
            <a:spAutoFit/>
          </a:bodyPr>
          <a:lstStyle/>
          <a:p>
            <a:r>
              <a:rPr lang="en-MY" sz="1200" b="1" dirty="0">
                <a:solidFill>
                  <a:srgbClr val="000000"/>
                </a:solidFill>
                <a:latin typeface="Century Gothic" panose="020B0502020202020204" pitchFamily="34" charset="0"/>
              </a:rPr>
              <a:t>n</a:t>
            </a:r>
            <a:r>
              <a:rPr lang="en-MY" sz="1200" b="1" dirty="0">
                <a:latin typeface="Century Gothic" panose="020B0502020202020204" pitchFamily="34" charset="0"/>
              </a:rPr>
              <a:t>= 4,165 respondent</a:t>
            </a:r>
            <a:r>
              <a:rPr lang="en-MY" dirty="0"/>
              <a:t> </a:t>
            </a:r>
          </a:p>
        </p:txBody>
      </p:sp>
      <p:graphicFrame>
        <p:nvGraphicFramePr>
          <p:cNvPr id="6" name="Content Placeholder 5"/>
          <p:cNvGraphicFramePr>
            <a:graphicFrameLocks noGrp="1"/>
          </p:cNvGraphicFramePr>
          <p:nvPr>
            <p:ph sz="quarter" idx="4"/>
            <p:extLst>
              <p:ext uri="{D42A27DB-BD31-4B8C-83A1-F6EECF244321}">
                <p14:modId xmlns:p14="http://schemas.microsoft.com/office/powerpoint/2010/main" val="1122081750"/>
              </p:ext>
            </p:extLst>
          </p:nvPr>
        </p:nvGraphicFramePr>
        <p:xfrm>
          <a:off x="4449170" y="2174456"/>
          <a:ext cx="6642337" cy="3208933"/>
        </p:xfrm>
        <a:graphic>
          <a:graphicData uri="http://schemas.openxmlformats.org/drawingml/2006/table">
            <a:tbl>
              <a:tblPr>
                <a:tableStyleId>{5C22544A-7EE6-4342-B048-85BDC9FD1C3A}</a:tableStyleId>
              </a:tblPr>
              <a:tblGrid>
                <a:gridCol w="4430078">
                  <a:extLst>
                    <a:ext uri="{9D8B030D-6E8A-4147-A177-3AD203B41FA5}">
                      <a16:colId xmlns:a16="http://schemas.microsoft.com/office/drawing/2014/main" val="1369445614"/>
                    </a:ext>
                  </a:extLst>
                </a:gridCol>
                <a:gridCol w="926407">
                  <a:extLst>
                    <a:ext uri="{9D8B030D-6E8A-4147-A177-3AD203B41FA5}">
                      <a16:colId xmlns:a16="http://schemas.microsoft.com/office/drawing/2014/main" val="1593093650"/>
                    </a:ext>
                  </a:extLst>
                </a:gridCol>
                <a:gridCol w="1285852">
                  <a:extLst>
                    <a:ext uri="{9D8B030D-6E8A-4147-A177-3AD203B41FA5}">
                      <a16:colId xmlns:a16="http://schemas.microsoft.com/office/drawing/2014/main" val="1219912567"/>
                    </a:ext>
                  </a:extLst>
                </a:gridCol>
              </a:tblGrid>
              <a:tr h="182880">
                <a:tc>
                  <a:txBody>
                    <a:bodyPr/>
                    <a:lstStyle/>
                    <a:p>
                      <a:pPr algn="ctr" fontAlgn="b"/>
                      <a:r>
                        <a:rPr lang="en-MY" sz="1400" b="1" u="none" strike="noStrike" dirty="0">
                          <a:effectLst/>
                          <a:latin typeface="Century Gothic" panose="020B0502020202020204" pitchFamily="34" charset="0"/>
                        </a:rPr>
                        <a:t>LOCATION</a:t>
                      </a:r>
                      <a:r>
                        <a:rPr lang="en-MY" sz="1400" b="1" u="none" strike="noStrike" baseline="0" dirty="0">
                          <a:effectLst/>
                          <a:latin typeface="Century Gothic" panose="020B0502020202020204" pitchFamily="34" charset="0"/>
                        </a:rPr>
                        <a:t> </a:t>
                      </a:r>
                      <a:endParaRPr lang="en-MY" sz="1400" b="1" u="none" strike="noStrike" dirty="0">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846793021"/>
                  </a:ext>
                </a:extLst>
              </a:tr>
              <a:tr h="190500">
                <a:tc>
                  <a:txBody>
                    <a:bodyPr/>
                    <a:lstStyle/>
                    <a:p>
                      <a:pPr algn="l" fontAlgn="t"/>
                      <a:r>
                        <a:rPr lang="en-MY" sz="1400" u="none" strike="noStrike" dirty="0">
                          <a:solidFill>
                            <a:schemeClr val="tx1"/>
                          </a:solidFill>
                          <a:effectLst/>
                          <a:latin typeface="Century Gothic" panose="020B0502020202020204" pitchFamily="34" charset="0"/>
                        </a:rPr>
                        <a:t>  1. </a:t>
                      </a:r>
                      <a:r>
                        <a:rPr lang="en-US" sz="1400" b="0" i="0" u="none" strike="noStrike" kern="1200" baseline="0" dirty="0">
                          <a:solidFill>
                            <a:schemeClr val="tx1"/>
                          </a:solidFill>
                          <a:latin typeface="Century Gothic" panose="020B0502020202020204" pitchFamily="34" charset="0"/>
                          <a:ea typeface="+mn-ea"/>
                          <a:cs typeface="+mn-cs"/>
                        </a:rPr>
                        <a:t>Multi-purpose hall and public facilities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16.3</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15.9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75771191"/>
                  </a:ext>
                </a:extLst>
              </a:tr>
              <a:tr h="190500">
                <a:tc>
                  <a:txBody>
                    <a:bodyPr/>
                    <a:lstStyle/>
                    <a:p>
                      <a:pPr algn="l" fontAlgn="t"/>
                      <a:r>
                        <a:rPr lang="en-MY" sz="1400" u="none" strike="noStrike" baseline="0" dirty="0">
                          <a:solidFill>
                            <a:schemeClr val="tx1"/>
                          </a:solidFill>
                          <a:effectLst/>
                          <a:latin typeface="Century Gothic" panose="020B0502020202020204" pitchFamily="34" charset="0"/>
                        </a:rPr>
                        <a:t>  2. </a:t>
                      </a:r>
                      <a:r>
                        <a:rPr lang="ms-MY" sz="1400" b="0" i="0" u="none" strike="noStrike" kern="1200" baseline="0" dirty="0">
                          <a:solidFill>
                            <a:schemeClr val="tx1"/>
                          </a:solidFill>
                          <a:latin typeface="Century Gothic" panose="020B0502020202020204" pitchFamily="34" charset="0"/>
                          <a:ea typeface="+mn-ea"/>
                          <a:cs typeface="+mn-cs"/>
                        </a:rPr>
                        <a:t>Facility at the workplace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3.8</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4.5</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38653364"/>
                  </a:ext>
                </a:extLst>
              </a:tr>
              <a:tr h="198120">
                <a:tc>
                  <a:txBody>
                    <a:bodyPr/>
                    <a:lstStyle/>
                    <a:p>
                      <a:pPr algn="l" fontAlgn="t"/>
                      <a:r>
                        <a:rPr lang="en-MY" sz="1400" u="none" strike="noStrike" dirty="0">
                          <a:solidFill>
                            <a:schemeClr val="tx1"/>
                          </a:solidFill>
                          <a:effectLst/>
                          <a:latin typeface="Century Gothic" panose="020B0502020202020204" pitchFamily="34" charset="0"/>
                        </a:rPr>
                        <a:t>  3. </a:t>
                      </a:r>
                      <a:r>
                        <a:rPr lang="ms-MY" sz="1400" b="0" i="0" u="none" strike="noStrike" kern="1200" baseline="0" dirty="0">
                          <a:solidFill>
                            <a:schemeClr val="tx1"/>
                          </a:solidFill>
                          <a:latin typeface="Century Gothic" panose="020B0502020202020204" pitchFamily="34" charset="0"/>
                          <a:ea typeface="+mn-ea"/>
                          <a:cs typeface="+mn-cs"/>
                        </a:rPr>
                        <a:t>Gymnasium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15.8</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9.8</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26734"/>
                  </a:ext>
                </a:extLst>
              </a:tr>
              <a:tr h="190500">
                <a:tc>
                  <a:txBody>
                    <a:bodyPr/>
                    <a:lstStyle/>
                    <a:p>
                      <a:pPr algn="l" fontAlgn="t"/>
                      <a:r>
                        <a:rPr lang="en-MY" sz="1400" u="none" strike="noStrike" dirty="0">
                          <a:solidFill>
                            <a:schemeClr val="tx1"/>
                          </a:solidFill>
                          <a:effectLst/>
                          <a:latin typeface="Century Gothic" panose="020B0502020202020204" pitchFamily="34" charset="0"/>
                        </a:rPr>
                        <a:t>  4. </a:t>
                      </a:r>
                      <a:r>
                        <a:rPr lang="ms-MY" sz="1400" b="0" i="0" u="none" strike="noStrike" kern="1200" baseline="0" dirty="0">
                          <a:solidFill>
                            <a:schemeClr val="tx1"/>
                          </a:solidFill>
                          <a:latin typeface="Century Gothic" panose="020B0502020202020204" pitchFamily="34" charset="0"/>
                          <a:ea typeface="+mn-ea"/>
                          <a:cs typeface="+mn-cs"/>
                        </a:rPr>
                        <a:t>Residential area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a:solidFill>
                            <a:schemeClr val="tx1"/>
                          </a:solidFill>
                          <a:effectLst/>
                          <a:latin typeface="Century Gothic" panose="020B0502020202020204" pitchFamily="34" charset="0"/>
                        </a:rPr>
                        <a:t>20.0</a:t>
                      </a:r>
                      <a:endParaRPr lang="en-MY" sz="1400" b="0" i="0" u="none" strike="noStrike">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22.9</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3538566"/>
                  </a:ext>
                </a:extLst>
              </a:tr>
              <a:tr h="182880">
                <a:tc>
                  <a:txBody>
                    <a:bodyPr/>
                    <a:lstStyle/>
                    <a:p>
                      <a:r>
                        <a:rPr lang="en-MY" sz="1400" u="none" strike="noStrike" dirty="0">
                          <a:solidFill>
                            <a:schemeClr val="tx1"/>
                          </a:solidFill>
                          <a:effectLst/>
                          <a:latin typeface="Century Gothic" panose="020B0502020202020204" pitchFamily="34" charset="0"/>
                        </a:rPr>
                        <a:t>  5. </a:t>
                      </a:r>
                      <a:r>
                        <a:rPr lang="ms-MY" sz="1400" b="0" i="0" u="none" strike="noStrike" kern="1200" baseline="0" dirty="0">
                          <a:solidFill>
                            <a:schemeClr val="tx1"/>
                          </a:solidFill>
                          <a:latin typeface="Century Gothic" panose="020B0502020202020204" pitchFamily="34" charset="0"/>
                          <a:ea typeface="+mn-ea"/>
                          <a:cs typeface="+mn-cs"/>
                        </a:rPr>
                        <a:t>Sports and recreation clubs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3.0</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3.4</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2840602"/>
                  </a:ext>
                </a:extLst>
              </a:tr>
              <a:tr h="327660">
                <a:tc>
                  <a:txBody>
                    <a:bodyPr/>
                    <a:lstStyle/>
                    <a:p>
                      <a:pPr algn="l" fontAlgn="t"/>
                      <a:r>
                        <a:rPr lang="en-MY" sz="1400" u="none" strike="noStrike" dirty="0">
                          <a:solidFill>
                            <a:schemeClr val="tx1"/>
                          </a:solidFill>
                          <a:effectLst/>
                          <a:latin typeface="Century Gothic" panose="020B0502020202020204" pitchFamily="34" charset="0"/>
                        </a:rPr>
                        <a:t>  6. </a:t>
                      </a:r>
                      <a:r>
                        <a:rPr lang="en-US" sz="1400" b="0" i="0" u="none" strike="noStrike" kern="1200" baseline="0" dirty="0">
                          <a:solidFill>
                            <a:schemeClr val="tx1"/>
                          </a:solidFill>
                          <a:latin typeface="Century Gothic" panose="020B0502020202020204" pitchFamily="34" charset="0"/>
                          <a:ea typeface="+mn-ea"/>
                          <a:cs typeface="+mn-cs"/>
                        </a:rPr>
                        <a:t>Facilities at school/ institution of higher learning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5.9</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6001184"/>
                  </a:ext>
                </a:extLst>
              </a:tr>
              <a:tr h="237133">
                <a:tc>
                  <a:txBody>
                    <a:bodyPr/>
                    <a:lstStyle/>
                    <a:p>
                      <a:pPr algn="l" fontAlgn="t"/>
                      <a:r>
                        <a:rPr lang="en-MY" sz="1400" u="none" strike="noStrike" baseline="0" dirty="0">
                          <a:solidFill>
                            <a:schemeClr val="tx1"/>
                          </a:solidFill>
                          <a:effectLst/>
                          <a:latin typeface="Century Gothic" panose="020B0502020202020204" pitchFamily="34" charset="0"/>
                        </a:rPr>
                        <a:t>  7. </a:t>
                      </a:r>
                      <a:r>
                        <a:rPr lang="en-US" sz="1400" b="0" i="0" u="none" strike="noStrike" kern="1200" baseline="0" dirty="0">
                          <a:solidFill>
                            <a:schemeClr val="tx1"/>
                          </a:solidFill>
                          <a:latin typeface="Century Gothic" panose="020B0502020202020204" pitchFamily="34" charset="0"/>
                          <a:ea typeface="+mn-ea"/>
                          <a:cs typeface="+mn-cs"/>
                        </a:rPr>
                        <a:t>Facilities under the Ministry of Youth and Sports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1.5</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4196831"/>
                  </a:ext>
                </a:extLst>
              </a:tr>
              <a:tr h="182880">
                <a:tc>
                  <a:txBody>
                    <a:bodyPr/>
                    <a:lstStyle/>
                    <a:p>
                      <a:pPr algn="l" fontAlgn="t"/>
                      <a:r>
                        <a:rPr lang="en-MY" sz="1400" u="none" strike="noStrike" dirty="0">
                          <a:solidFill>
                            <a:schemeClr val="tx1"/>
                          </a:solidFill>
                          <a:effectLst/>
                          <a:latin typeface="Century Gothic" panose="020B0502020202020204" pitchFamily="34" charset="0"/>
                        </a:rPr>
                        <a:t>  8. </a:t>
                      </a:r>
                      <a:r>
                        <a:rPr lang="ms-MY" sz="1400" b="0" i="0" u="none" strike="noStrike" kern="1200" baseline="0" dirty="0">
                          <a:solidFill>
                            <a:schemeClr val="tx1"/>
                          </a:solidFill>
                          <a:latin typeface="Century Gothic" panose="020B0502020202020204" pitchFamily="34" charset="0"/>
                          <a:ea typeface="+mn-ea"/>
                          <a:cs typeface="+mn-cs"/>
                        </a:rPr>
                        <a:t>Sports complex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5.3</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4.2</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6670813"/>
                  </a:ext>
                </a:extLst>
              </a:tr>
              <a:tr h="182880">
                <a:tc>
                  <a:txBody>
                    <a:bodyPr/>
                    <a:lstStyle/>
                    <a:p>
                      <a:pPr algn="l" fontAlgn="t"/>
                      <a:r>
                        <a:rPr lang="en-MY" sz="1400" u="none" strike="noStrike" dirty="0">
                          <a:solidFill>
                            <a:schemeClr val="tx1"/>
                          </a:solidFill>
                          <a:effectLst/>
                          <a:latin typeface="Century Gothic" panose="020B0502020202020204" pitchFamily="34" charset="0"/>
                        </a:rPr>
                        <a:t>  9.  </a:t>
                      </a:r>
                      <a:r>
                        <a:rPr lang="ms-MY" sz="1400" b="0" i="0" u="none" strike="noStrike" kern="1200" baseline="0" dirty="0">
                          <a:solidFill>
                            <a:schemeClr val="tx1"/>
                          </a:solidFill>
                          <a:latin typeface="Century Gothic" panose="020B0502020202020204" pitchFamily="34" charset="0"/>
                          <a:ea typeface="+mn-ea"/>
                          <a:cs typeface="+mn-cs"/>
                        </a:rPr>
                        <a:t>Public field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9.5</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8.7</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6531086"/>
                  </a:ext>
                </a:extLst>
              </a:tr>
              <a:tr h="190500">
                <a:tc>
                  <a:txBody>
                    <a:bodyPr/>
                    <a:lstStyle/>
                    <a:p>
                      <a:pPr algn="l" fontAlgn="t"/>
                      <a:r>
                        <a:rPr lang="en-MY" sz="1400" u="none" strike="noStrike" dirty="0">
                          <a:solidFill>
                            <a:schemeClr val="tx1"/>
                          </a:solidFill>
                          <a:effectLst/>
                          <a:latin typeface="Century Gothic" panose="020B0502020202020204" pitchFamily="34" charset="0"/>
                        </a:rPr>
                        <a:t>10.</a:t>
                      </a:r>
                      <a:r>
                        <a:rPr lang="en-MY" sz="1400" u="none" strike="noStrike" baseline="0" dirty="0">
                          <a:solidFill>
                            <a:schemeClr val="tx1"/>
                          </a:solidFill>
                          <a:effectLst/>
                          <a:latin typeface="Century Gothic" panose="020B0502020202020204" pitchFamily="34" charset="0"/>
                        </a:rPr>
                        <a:t> </a:t>
                      </a:r>
                      <a:r>
                        <a:rPr lang="ms-MY" sz="1400" b="0" i="0" u="none" strike="noStrike" kern="1200" baseline="0" dirty="0">
                          <a:solidFill>
                            <a:schemeClr val="tx1"/>
                          </a:solidFill>
                          <a:latin typeface="Century Gothic" panose="020B0502020202020204" pitchFamily="34" charset="0"/>
                          <a:ea typeface="+mn-ea"/>
                          <a:cs typeface="+mn-cs"/>
                        </a:rPr>
                        <a:t>Water recreation centre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6.7</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9.5</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27318004"/>
                  </a:ext>
                </a:extLst>
              </a:tr>
              <a:tr h="190500">
                <a:tc>
                  <a:txBody>
                    <a:bodyPr/>
                    <a:lstStyle/>
                    <a:p>
                      <a:pPr marL="342900" indent="-342900" algn="l" fontAlgn="t">
                        <a:buAutoNum type="arabicPeriod" startAt="11"/>
                      </a:pPr>
                      <a:r>
                        <a:rPr lang="ms-MY" sz="1400" b="0" i="0" u="none" strike="noStrike" kern="1200" baseline="0" dirty="0">
                          <a:solidFill>
                            <a:schemeClr val="tx1"/>
                          </a:solidFill>
                          <a:latin typeface="Century Gothic" panose="020B0502020202020204" pitchFamily="34" charset="0"/>
                          <a:ea typeface="+mn-ea"/>
                          <a:cs typeface="+mn-cs"/>
                        </a:rPr>
                        <a:t>Home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12.6</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u="none" strike="noStrike" dirty="0">
                          <a:solidFill>
                            <a:schemeClr val="tx1"/>
                          </a:solidFill>
                          <a:effectLst/>
                          <a:latin typeface="Century Gothic" panose="020B0502020202020204" pitchFamily="34" charset="0"/>
                        </a:rPr>
                        <a:t>13.2</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2194480"/>
                  </a:ext>
                </a:extLst>
              </a:tr>
              <a:tr h="182880">
                <a:tc>
                  <a:txBody>
                    <a:bodyPr/>
                    <a:lstStyle/>
                    <a:p>
                      <a:pPr algn="l" fontAlgn="t"/>
                      <a:r>
                        <a:rPr lang="en-MY" sz="1400" u="none" strike="noStrike" dirty="0">
                          <a:solidFill>
                            <a:schemeClr val="tx1"/>
                          </a:solidFill>
                          <a:effectLst/>
                          <a:latin typeface="Century Gothic" panose="020B0502020202020204" pitchFamily="34" charset="0"/>
                        </a:rPr>
                        <a:t>12. </a:t>
                      </a:r>
                      <a:r>
                        <a:rPr lang="ms-MY" sz="1400" b="0" i="0" u="none" strike="noStrike" kern="1200" baseline="0" dirty="0">
                          <a:solidFill>
                            <a:schemeClr val="tx1"/>
                          </a:solidFill>
                          <a:latin typeface="Century Gothic" panose="020B0502020202020204" pitchFamily="34" charset="0"/>
                          <a:ea typeface="+mn-ea"/>
                          <a:cs typeface="+mn-cs"/>
                        </a:rPr>
                        <a:t>Recreational park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1.1</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u="none" strike="noStrike" dirty="0">
                          <a:solidFill>
                            <a:schemeClr val="tx1"/>
                          </a:solidFill>
                          <a:effectLst/>
                          <a:latin typeface="Century Gothic" panose="020B0502020202020204" pitchFamily="34" charset="0"/>
                        </a:rPr>
                        <a:t>.9</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09076619"/>
                  </a:ext>
                </a:extLst>
              </a:tr>
            </a:tbl>
          </a:graphicData>
        </a:graphic>
      </p:graphicFrame>
    </p:spTree>
    <p:extLst>
      <p:ext uri="{BB962C8B-B14F-4D97-AF65-F5344CB8AC3E}">
        <p14:creationId xmlns:p14="http://schemas.microsoft.com/office/powerpoint/2010/main" val="6451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0629" y="1248229"/>
            <a:ext cx="184731" cy="369332"/>
          </a:xfrm>
          <a:prstGeom prst="rect">
            <a:avLst/>
          </a:prstGeom>
          <a:noFill/>
        </p:spPr>
        <p:txBody>
          <a:bodyPr wrap="none" rtlCol="0">
            <a:spAutoFit/>
          </a:bodyPr>
          <a:lstStyle/>
          <a:p>
            <a:endParaRPr lang="en-MY" dirty="0"/>
          </a:p>
        </p:txBody>
      </p:sp>
      <p:sp>
        <p:nvSpPr>
          <p:cNvPr id="10" name="Title 1"/>
          <p:cNvSpPr txBox="1">
            <a:spLocks/>
          </p:cNvSpPr>
          <p:nvPr/>
        </p:nvSpPr>
        <p:spPr>
          <a:xfrm>
            <a:off x="675249" y="387257"/>
            <a:ext cx="7684980" cy="657772"/>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MY" sz="3200" b="1" dirty="0">
                <a:solidFill>
                  <a:srgbClr val="FFFF00"/>
                </a:solidFill>
                <a:latin typeface="Franklin Gothic Medium" panose="020B0603020102020204" pitchFamily="34" charset="0"/>
              </a:rPr>
              <a:t>PSYCHOLOGY</a:t>
            </a:r>
          </a:p>
        </p:txBody>
      </p:sp>
      <p:grpSp>
        <p:nvGrpSpPr>
          <p:cNvPr id="13" name="Group 12"/>
          <p:cNvGrpSpPr/>
          <p:nvPr/>
        </p:nvGrpSpPr>
        <p:grpSpPr>
          <a:xfrm>
            <a:off x="906091" y="1773631"/>
            <a:ext cx="3891588" cy="2517266"/>
            <a:chOff x="2972435" y="1584090"/>
            <a:chExt cx="3485183" cy="4125041"/>
          </a:xfrm>
        </p:grpSpPr>
        <p:sp>
          <p:nvSpPr>
            <p:cNvPr id="15" name="Freeform 14"/>
            <p:cNvSpPr/>
            <p:nvPr/>
          </p:nvSpPr>
          <p:spPr>
            <a:xfrm>
              <a:off x="2972435" y="1584090"/>
              <a:ext cx="3485183" cy="1269243"/>
            </a:xfrm>
            <a:custGeom>
              <a:avLst/>
              <a:gdLst>
                <a:gd name="connsiteX0" fmla="*/ 0 w 3485183"/>
                <a:gd name="connsiteY0" fmla="*/ 211545 h 1269243"/>
                <a:gd name="connsiteX1" fmla="*/ 211545 w 3485183"/>
                <a:gd name="connsiteY1" fmla="*/ 0 h 1269243"/>
                <a:gd name="connsiteX2" fmla="*/ 3273638 w 3485183"/>
                <a:gd name="connsiteY2" fmla="*/ 0 h 1269243"/>
                <a:gd name="connsiteX3" fmla="*/ 3485183 w 3485183"/>
                <a:gd name="connsiteY3" fmla="*/ 211545 h 1269243"/>
                <a:gd name="connsiteX4" fmla="*/ 3485183 w 3485183"/>
                <a:gd name="connsiteY4" fmla="*/ 1057698 h 1269243"/>
                <a:gd name="connsiteX5" fmla="*/ 3273638 w 3485183"/>
                <a:gd name="connsiteY5" fmla="*/ 1269243 h 1269243"/>
                <a:gd name="connsiteX6" fmla="*/ 211545 w 3485183"/>
                <a:gd name="connsiteY6" fmla="*/ 1269243 h 1269243"/>
                <a:gd name="connsiteX7" fmla="*/ 0 w 3485183"/>
                <a:gd name="connsiteY7" fmla="*/ 1057698 h 1269243"/>
                <a:gd name="connsiteX8" fmla="*/ 0 w 3485183"/>
                <a:gd name="connsiteY8" fmla="*/ 211545 h 12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5183" h="1269243">
                  <a:moveTo>
                    <a:pt x="0" y="211545"/>
                  </a:moveTo>
                  <a:cubicBezTo>
                    <a:pt x="0" y="94712"/>
                    <a:pt x="94712" y="0"/>
                    <a:pt x="211545" y="0"/>
                  </a:cubicBezTo>
                  <a:lnTo>
                    <a:pt x="3273638" y="0"/>
                  </a:lnTo>
                  <a:cubicBezTo>
                    <a:pt x="3390471" y="0"/>
                    <a:pt x="3485183" y="94712"/>
                    <a:pt x="3485183" y="211545"/>
                  </a:cubicBezTo>
                  <a:lnTo>
                    <a:pt x="3485183" y="1057698"/>
                  </a:lnTo>
                  <a:cubicBezTo>
                    <a:pt x="3485183" y="1174531"/>
                    <a:pt x="3390471" y="1269243"/>
                    <a:pt x="3273638" y="1269243"/>
                  </a:cubicBezTo>
                  <a:lnTo>
                    <a:pt x="211545" y="1269243"/>
                  </a:lnTo>
                  <a:cubicBezTo>
                    <a:pt x="94712" y="1269243"/>
                    <a:pt x="0" y="1174531"/>
                    <a:pt x="0" y="1057698"/>
                  </a:cubicBezTo>
                  <a:lnTo>
                    <a:pt x="0" y="211545"/>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260079" tIns="260079" rIns="260079" bIns="260079" numCol="1" spcCol="1270" anchor="ctr" anchorCtr="0">
              <a:noAutofit/>
            </a:bodyPr>
            <a:lstStyle/>
            <a:p>
              <a:pPr lvl="0" algn="ctr" defTabSz="2311400">
                <a:lnSpc>
                  <a:spcPct val="90000"/>
                </a:lnSpc>
                <a:spcBef>
                  <a:spcPct val="0"/>
                </a:spcBef>
                <a:spcAft>
                  <a:spcPct val="35000"/>
                </a:spcAft>
              </a:pPr>
              <a:r>
                <a:rPr lang="en-US" sz="2000" kern="1200" dirty="0">
                  <a:latin typeface="Franklin Gothic Medium" panose="020B0603020102020204" pitchFamily="34" charset="0"/>
                </a:rPr>
                <a:t>DESCRIBE</a:t>
              </a:r>
              <a:endParaRPr lang="en-MY" sz="2000" kern="1200" dirty="0">
                <a:latin typeface="Franklin Gothic Medium" panose="020B0603020102020204" pitchFamily="34" charset="0"/>
              </a:endParaRPr>
            </a:p>
          </p:txBody>
        </p:sp>
        <p:sp>
          <p:nvSpPr>
            <p:cNvPr id="16" name="Freeform 15"/>
            <p:cNvSpPr/>
            <p:nvPr/>
          </p:nvSpPr>
          <p:spPr>
            <a:xfrm>
              <a:off x="2972435" y="3011989"/>
              <a:ext cx="3485183" cy="1269243"/>
            </a:xfrm>
            <a:custGeom>
              <a:avLst/>
              <a:gdLst>
                <a:gd name="connsiteX0" fmla="*/ 0 w 3485183"/>
                <a:gd name="connsiteY0" fmla="*/ 211545 h 1269243"/>
                <a:gd name="connsiteX1" fmla="*/ 211545 w 3485183"/>
                <a:gd name="connsiteY1" fmla="*/ 0 h 1269243"/>
                <a:gd name="connsiteX2" fmla="*/ 3273638 w 3485183"/>
                <a:gd name="connsiteY2" fmla="*/ 0 h 1269243"/>
                <a:gd name="connsiteX3" fmla="*/ 3485183 w 3485183"/>
                <a:gd name="connsiteY3" fmla="*/ 211545 h 1269243"/>
                <a:gd name="connsiteX4" fmla="*/ 3485183 w 3485183"/>
                <a:gd name="connsiteY4" fmla="*/ 1057698 h 1269243"/>
                <a:gd name="connsiteX5" fmla="*/ 3273638 w 3485183"/>
                <a:gd name="connsiteY5" fmla="*/ 1269243 h 1269243"/>
                <a:gd name="connsiteX6" fmla="*/ 211545 w 3485183"/>
                <a:gd name="connsiteY6" fmla="*/ 1269243 h 1269243"/>
                <a:gd name="connsiteX7" fmla="*/ 0 w 3485183"/>
                <a:gd name="connsiteY7" fmla="*/ 1057698 h 1269243"/>
                <a:gd name="connsiteX8" fmla="*/ 0 w 3485183"/>
                <a:gd name="connsiteY8" fmla="*/ 211545 h 12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5183" h="1269243">
                  <a:moveTo>
                    <a:pt x="0" y="211545"/>
                  </a:moveTo>
                  <a:cubicBezTo>
                    <a:pt x="0" y="94712"/>
                    <a:pt x="94712" y="0"/>
                    <a:pt x="211545" y="0"/>
                  </a:cubicBezTo>
                  <a:lnTo>
                    <a:pt x="3273638" y="0"/>
                  </a:lnTo>
                  <a:cubicBezTo>
                    <a:pt x="3390471" y="0"/>
                    <a:pt x="3485183" y="94712"/>
                    <a:pt x="3485183" y="211545"/>
                  </a:cubicBezTo>
                  <a:lnTo>
                    <a:pt x="3485183" y="1057698"/>
                  </a:lnTo>
                  <a:cubicBezTo>
                    <a:pt x="3485183" y="1174531"/>
                    <a:pt x="3390471" y="1269243"/>
                    <a:pt x="3273638" y="1269243"/>
                  </a:cubicBezTo>
                  <a:lnTo>
                    <a:pt x="211545" y="1269243"/>
                  </a:lnTo>
                  <a:cubicBezTo>
                    <a:pt x="94712" y="1269243"/>
                    <a:pt x="0" y="1174531"/>
                    <a:pt x="0" y="1057698"/>
                  </a:cubicBezTo>
                  <a:lnTo>
                    <a:pt x="0" y="211545"/>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260079" tIns="260079" rIns="260079" bIns="260079" numCol="1" spcCol="1270" anchor="ctr" anchorCtr="0">
              <a:noAutofit/>
            </a:bodyPr>
            <a:lstStyle/>
            <a:p>
              <a:pPr lvl="0" algn="ctr" defTabSz="2311400">
                <a:lnSpc>
                  <a:spcPct val="90000"/>
                </a:lnSpc>
                <a:spcBef>
                  <a:spcPct val="0"/>
                </a:spcBef>
                <a:spcAft>
                  <a:spcPct val="35000"/>
                </a:spcAft>
              </a:pPr>
              <a:r>
                <a:rPr lang="en-US" sz="2000" kern="1200" dirty="0">
                  <a:latin typeface="Franklin Gothic Medium" panose="020B0603020102020204" pitchFamily="34" charset="0"/>
                </a:rPr>
                <a:t>EXPLAIN</a:t>
              </a:r>
              <a:endParaRPr lang="en-MY" sz="2000" kern="1200" dirty="0">
                <a:latin typeface="Franklin Gothic Medium" panose="020B0603020102020204" pitchFamily="34" charset="0"/>
              </a:endParaRPr>
            </a:p>
          </p:txBody>
        </p:sp>
        <p:sp>
          <p:nvSpPr>
            <p:cNvPr id="17" name="Freeform 16"/>
            <p:cNvSpPr/>
            <p:nvPr/>
          </p:nvSpPr>
          <p:spPr>
            <a:xfrm>
              <a:off x="2972435" y="4439888"/>
              <a:ext cx="3485183" cy="1269243"/>
            </a:xfrm>
            <a:custGeom>
              <a:avLst/>
              <a:gdLst>
                <a:gd name="connsiteX0" fmla="*/ 0 w 3485183"/>
                <a:gd name="connsiteY0" fmla="*/ 211545 h 1269243"/>
                <a:gd name="connsiteX1" fmla="*/ 211545 w 3485183"/>
                <a:gd name="connsiteY1" fmla="*/ 0 h 1269243"/>
                <a:gd name="connsiteX2" fmla="*/ 3273638 w 3485183"/>
                <a:gd name="connsiteY2" fmla="*/ 0 h 1269243"/>
                <a:gd name="connsiteX3" fmla="*/ 3485183 w 3485183"/>
                <a:gd name="connsiteY3" fmla="*/ 211545 h 1269243"/>
                <a:gd name="connsiteX4" fmla="*/ 3485183 w 3485183"/>
                <a:gd name="connsiteY4" fmla="*/ 1057698 h 1269243"/>
                <a:gd name="connsiteX5" fmla="*/ 3273638 w 3485183"/>
                <a:gd name="connsiteY5" fmla="*/ 1269243 h 1269243"/>
                <a:gd name="connsiteX6" fmla="*/ 211545 w 3485183"/>
                <a:gd name="connsiteY6" fmla="*/ 1269243 h 1269243"/>
                <a:gd name="connsiteX7" fmla="*/ 0 w 3485183"/>
                <a:gd name="connsiteY7" fmla="*/ 1057698 h 1269243"/>
                <a:gd name="connsiteX8" fmla="*/ 0 w 3485183"/>
                <a:gd name="connsiteY8" fmla="*/ 211545 h 12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5183" h="1269243">
                  <a:moveTo>
                    <a:pt x="0" y="211545"/>
                  </a:moveTo>
                  <a:cubicBezTo>
                    <a:pt x="0" y="94712"/>
                    <a:pt x="94712" y="0"/>
                    <a:pt x="211545" y="0"/>
                  </a:cubicBezTo>
                  <a:lnTo>
                    <a:pt x="3273638" y="0"/>
                  </a:lnTo>
                  <a:cubicBezTo>
                    <a:pt x="3390471" y="0"/>
                    <a:pt x="3485183" y="94712"/>
                    <a:pt x="3485183" y="211545"/>
                  </a:cubicBezTo>
                  <a:lnTo>
                    <a:pt x="3485183" y="1057698"/>
                  </a:lnTo>
                  <a:cubicBezTo>
                    <a:pt x="3485183" y="1174531"/>
                    <a:pt x="3390471" y="1269243"/>
                    <a:pt x="3273638" y="1269243"/>
                  </a:cubicBezTo>
                  <a:lnTo>
                    <a:pt x="211545" y="1269243"/>
                  </a:lnTo>
                  <a:cubicBezTo>
                    <a:pt x="94712" y="1269243"/>
                    <a:pt x="0" y="1174531"/>
                    <a:pt x="0" y="1057698"/>
                  </a:cubicBezTo>
                  <a:lnTo>
                    <a:pt x="0" y="211545"/>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260079" tIns="260079" rIns="260079" bIns="260079" numCol="1" spcCol="1270" anchor="ctr" anchorCtr="0">
              <a:noAutofit/>
            </a:bodyPr>
            <a:lstStyle/>
            <a:p>
              <a:pPr algn="ctr" defTabSz="2311400">
                <a:lnSpc>
                  <a:spcPct val="90000"/>
                </a:lnSpc>
                <a:spcBef>
                  <a:spcPct val="0"/>
                </a:spcBef>
                <a:spcAft>
                  <a:spcPct val="35000"/>
                </a:spcAft>
              </a:pPr>
              <a:endParaRPr lang="en-US" sz="2400" dirty="0">
                <a:latin typeface="Franklin Gothic Medium" panose="020B0603020102020204" pitchFamily="34" charset="0"/>
              </a:endParaRPr>
            </a:p>
            <a:p>
              <a:pPr algn="ctr" defTabSz="2311400">
                <a:lnSpc>
                  <a:spcPct val="90000"/>
                </a:lnSpc>
                <a:spcBef>
                  <a:spcPct val="0"/>
                </a:spcBef>
                <a:spcAft>
                  <a:spcPct val="35000"/>
                </a:spcAft>
              </a:pPr>
              <a:endParaRPr lang="en-US" sz="2400" dirty="0">
                <a:latin typeface="Franklin Gothic Medium" panose="020B0603020102020204" pitchFamily="34" charset="0"/>
              </a:endParaRPr>
            </a:p>
            <a:p>
              <a:pPr algn="ctr" defTabSz="2311400">
                <a:lnSpc>
                  <a:spcPct val="90000"/>
                </a:lnSpc>
                <a:spcBef>
                  <a:spcPct val="0"/>
                </a:spcBef>
                <a:spcAft>
                  <a:spcPct val="35000"/>
                </a:spcAft>
              </a:pPr>
              <a:r>
                <a:rPr lang="en-US" sz="2000" dirty="0">
                  <a:latin typeface="Franklin Gothic Medium" panose="020B0603020102020204" pitchFamily="34" charset="0"/>
                </a:rPr>
                <a:t>PREDICT</a:t>
              </a:r>
              <a:endParaRPr lang="en-MY" sz="2000" dirty="0">
                <a:latin typeface="Franklin Gothic Medium" panose="020B0603020102020204" pitchFamily="34" charset="0"/>
              </a:endParaRPr>
            </a:p>
            <a:p>
              <a:pPr lvl="0" algn="ctr" defTabSz="2311400">
                <a:lnSpc>
                  <a:spcPct val="90000"/>
                </a:lnSpc>
                <a:spcBef>
                  <a:spcPct val="0"/>
                </a:spcBef>
                <a:spcAft>
                  <a:spcPct val="35000"/>
                </a:spcAft>
              </a:pPr>
              <a:endParaRPr lang="en-MY" sz="5200" kern="1200" dirty="0"/>
            </a:p>
          </p:txBody>
        </p:sp>
      </p:grpSp>
      <p:graphicFrame>
        <p:nvGraphicFramePr>
          <p:cNvPr id="25" name="Diagram 24"/>
          <p:cNvGraphicFramePr/>
          <p:nvPr/>
        </p:nvGraphicFramePr>
        <p:xfrm>
          <a:off x="5239656" y="847165"/>
          <a:ext cx="6183087" cy="4462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p:cNvGrpSpPr/>
          <p:nvPr/>
        </p:nvGrpSpPr>
        <p:grpSpPr>
          <a:xfrm>
            <a:off x="5423180" y="2628432"/>
            <a:ext cx="6565624" cy="871151"/>
            <a:chOff x="729762" y="5711076"/>
            <a:chExt cx="6565624" cy="871151"/>
          </a:xfrm>
        </p:grpSpPr>
        <p:sp>
          <p:nvSpPr>
            <p:cNvPr id="20" name="Freeform 19"/>
            <p:cNvSpPr/>
            <p:nvPr/>
          </p:nvSpPr>
          <p:spPr>
            <a:xfrm>
              <a:off x="729762" y="5711076"/>
              <a:ext cx="1626578" cy="813094"/>
            </a:xfrm>
            <a:custGeom>
              <a:avLst/>
              <a:gdLst>
                <a:gd name="connsiteX0" fmla="*/ 0 w 1626578"/>
                <a:gd name="connsiteY0" fmla="*/ 0 h 813094"/>
                <a:gd name="connsiteX1" fmla="*/ 1626578 w 1626578"/>
                <a:gd name="connsiteY1" fmla="*/ 0 h 813094"/>
                <a:gd name="connsiteX2" fmla="*/ 1626578 w 1626578"/>
                <a:gd name="connsiteY2" fmla="*/ 813094 h 813094"/>
                <a:gd name="connsiteX3" fmla="*/ 0 w 1626578"/>
                <a:gd name="connsiteY3" fmla="*/ 813094 h 813094"/>
                <a:gd name="connsiteX4" fmla="*/ 0 w 1626578"/>
                <a:gd name="connsiteY4" fmla="*/ 0 h 81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578" h="813094">
                  <a:moveTo>
                    <a:pt x="0" y="0"/>
                  </a:moveTo>
                  <a:lnTo>
                    <a:pt x="1626578" y="0"/>
                  </a:lnTo>
                  <a:lnTo>
                    <a:pt x="1626578" y="813094"/>
                  </a:lnTo>
                  <a:lnTo>
                    <a:pt x="0" y="81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000" b="1" kern="1200" dirty="0">
                  <a:solidFill>
                    <a:schemeClr val="tx1"/>
                  </a:solidFill>
                  <a:latin typeface="Franklin Gothic Medium" panose="020B0603020102020204" pitchFamily="34" charset="0"/>
                </a:rPr>
                <a:t>Expected behavio</a:t>
              </a:r>
              <a:r>
                <a:rPr lang="en-US" sz="2000" kern="1200" dirty="0">
                  <a:solidFill>
                    <a:schemeClr val="tx1"/>
                  </a:solidFill>
                  <a:latin typeface="Franklin Gothic Medium" panose="020B0603020102020204" pitchFamily="34" charset="0"/>
                </a:rPr>
                <a:t>rs</a:t>
              </a:r>
              <a:endParaRPr lang="en-MY" sz="2000" kern="1200" dirty="0">
                <a:solidFill>
                  <a:schemeClr val="tx1"/>
                </a:solidFill>
                <a:latin typeface="Franklin Gothic Medium" panose="020B0603020102020204" pitchFamily="34" charset="0"/>
              </a:endParaRPr>
            </a:p>
          </p:txBody>
        </p:sp>
        <p:sp>
          <p:nvSpPr>
            <p:cNvPr id="22" name="Freeform 21"/>
            <p:cNvSpPr/>
            <p:nvPr/>
          </p:nvSpPr>
          <p:spPr>
            <a:xfrm>
              <a:off x="1980765" y="5769133"/>
              <a:ext cx="3250017" cy="813094"/>
            </a:xfrm>
            <a:custGeom>
              <a:avLst/>
              <a:gdLst>
                <a:gd name="connsiteX0" fmla="*/ 0 w 3250017"/>
                <a:gd name="connsiteY0" fmla="*/ 0 h 813094"/>
                <a:gd name="connsiteX1" fmla="*/ 3250017 w 3250017"/>
                <a:gd name="connsiteY1" fmla="*/ 0 h 813094"/>
                <a:gd name="connsiteX2" fmla="*/ 3250017 w 3250017"/>
                <a:gd name="connsiteY2" fmla="*/ 813094 h 813094"/>
                <a:gd name="connsiteX3" fmla="*/ 0 w 3250017"/>
                <a:gd name="connsiteY3" fmla="*/ 813094 h 813094"/>
                <a:gd name="connsiteX4" fmla="*/ 0 w 3250017"/>
                <a:gd name="connsiteY4" fmla="*/ 0 h 81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017" h="813094">
                  <a:moveTo>
                    <a:pt x="0" y="0"/>
                  </a:moveTo>
                  <a:lnTo>
                    <a:pt x="3250017" y="0"/>
                  </a:lnTo>
                  <a:lnTo>
                    <a:pt x="3250017" y="813094"/>
                  </a:lnTo>
                  <a:lnTo>
                    <a:pt x="0" y="81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000" b="1" kern="1200" dirty="0">
                  <a:solidFill>
                    <a:srgbClr val="FFFF00"/>
                  </a:solidFill>
                  <a:latin typeface="Franklin Gothic Medium" panose="020B0603020102020204" pitchFamily="34" charset="0"/>
                </a:rPr>
                <a:t>Development </a:t>
              </a:r>
            </a:p>
            <a:p>
              <a:pPr lvl="0" algn="ctr" defTabSz="1066800">
                <a:lnSpc>
                  <a:spcPct val="90000"/>
                </a:lnSpc>
                <a:spcBef>
                  <a:spcPct val="0"/>
                </a:spcBef>
                <a:spcAft>
                  <a:spcPct val="35000"/>
                </a:spcAft>
              </a:pPr>
              <a:r>
                <a:rPr lang="en-US" sz="2000" b="1" kern="1200" dirty="0">
                  <a:solidFill>
                    <a:srgbClr val="FFFF00"/>
                  </a:solidFill>
                  <a:latin typeface="Franklin Gothic Medium" panose="020B0603020102020204" pitchFamily="34" charset="0"/>
                </a:rPr>
                <a:t>psychological </a:t>
              </a:r>
            </a:p>
            <a:p>
              <a:pPr lvl="0" algn="ctr" defTabSz="1066800">
                <a:lnSpc>
                  <a:spcPct val="90000"/>
                </a:lnSpc>
                <a:spcBef>
                  <a:spcPct val="0"/>
                </a:spcBef>
                <a:spcAft>
                  <a:spcPct val="35000"/>
                </a:spcAft>
              </a:pPr>
              <a:r>
                <a:rPr lang="en-US" sz="2000" b="1" kern="1200" dirty="0">
                  <a:solidFill>
                    <a:srgbClr val="FFFF00"/>
                  </a:solidFill>
                  <a:latin typeface="Franklin Gothic Medium" panose="020B0603020102020204" pitchFamily="34" charset="0"/>
                </a:rPr>
                <a:t>skills</a:t>
              </a:r>
              <a:endParaRPr lang="en-MY" sz="2000" kern="1200" dirty="0">
                <a:solidFill>
                  <a:srgbClr val="FFFF00"/>
                </a:solidFill>
                <a:latin typeface="Franklin Gothic Medium" panose="020B0603020102020204" pitchFamily="34" charset="0"/>
              </a:endParaRPr>
            </a:p>
          </p:txBody>
        </p:sp>
        <p:sp>
          <p:nvSpPr>
            <p:cNvPr id="24" name="Freeform 23"/>
            <p:cNvSpPr/>
            <p:nvPr/>
          </p:nvSpPr>
          <p:spPr>
            <a:xfrm>
              <a:off x="4200772" y="5711076"/>
              <a:ext cx="3094614" cy="813094"/>
            </a:xfrm>
            <a:custGeom>
              <a:avLst/>
              <a:gdLst>
                <a:gd name="connsiteX0" fmla="*/ 0 w 3094614"/>
                <a:gd name="connsiteY0" fmla="*/ 0 h 813094"/>
                <a:gd name="connsiteX1" fmla="*/ 3094614 w 3094614"/>
                <a:gd name="connsiteY1" fmla="*/ 0 h 813094"/>
                <a:gd name="connsiteX2" fmla="*/ 3094614 w 3094614"/>
                <a:gd name="connsiteY2" fmla="*/ 813094 h 813094"/>
                <a:gd name="connsiteX3" fmla="*/ 0 w 3094614"/>
                <a:gd name="connsiteY3" fmla="*/ 813094 h 813094"/>
                <a:gd name="connsiteX4" fmla="*/ 0 w 3094614"/>
                <a:gd name="connsiteY4" fmla="*/ 0 h 81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614" h="813094">
                  <a:moveTo>
                    <a:pt x="0" y="0"/>
                  </a:moveTo>
                  <a:lnTo>
                    <a:pt x="3094614" y="0"/>
                  </a:lnTo>
                  <a:lnTo>
                    <a:pt x="3094614" y="813094"/>
                  </a:lnTo>
                  <a:lnTo>
                    <a:pt x="0" y="81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000" b="1" kern="1200" dirty="0">
                  <a:solidFill>
                    <a:srgbClr val="FF0000"/>
                  </a:solidFill>
                  <a:latin typeface="Franklin Gothic Medium" panose="020B0603020102020204" pitchFamily="34" charset="0"/>
                </a:rPr>
                <a:t>Positively </a:t>
              </a:r>
            </a:p>
            <a:p>
              <a:pPr lvl="0" algn="ctr" defTabSz="1066800">
                <a:lnSpc>
                  <a:spcPct val="90000"/>
                </a:lnSpc>
                <a:spcBef>
                  <a:spcPct val="0"/>
                </a:spcBef>
                <a:spcAft>
                  <a:spcPct val="35000"/>
                </a:spcAft>
              </a:pPr>
              <a:r>
                <a:rPr lang="en-US" sz="2000" b="1" kern="1200" dirty="0">
                  <a:solidFill>
                    <a:srgbClr val="FF0000"/>
                  </a:solidFill>
                  <a:latin typeface="Franklin Gothic Medium" panose="020B0603020102020204" pitchFamily="34" charset="0"/>
                </a:rPr>
                <a:t>affect </a:t>
              </a:r>
            </a:p>
            <a:p>
              <a:pPr lvl="0" algn="ctr" defTabSz="1066800">
                <a:lnSpc>
                  <a:spcPct val="90000"/>
                </a:lnSpc>
                <a:spcBef>
                  <a:spcPct val="0"/>
                </a:spcBef>
                <a:spcAft>
                  <a:spcPct val="35000"/>
                </a:spcAft>
              </a:pPr>
              <a:r>
                <a:rPr lang="en-US" sz="2000" b="1" kern="1200" dirty="0">
                  <a:solidFill>
                    <a:srgbClr val="FF0000"/>
                  </a:solidFill>
                  <a:latin typeface="Franklin Gothic Medium" panose="020B0603020102020204" pitchFamily="34" charset="0"/>
                </a:rPr>
                <a:t>performance</a:t>
              </a:r>
              <a:endParaRPr lang="en-MY" sz="2000" kern="1200" dirty="0">
                <a:solidFill>
                  <a:srgbClr val="FF0000"/>
                </a:solidFill>
                <a:latin typeface="Franklin Gothic Medium" panose="020B0603020102020204" pitchFamily="34" charset="0"/>
              </a:endParaRPr>
            </a:p>
          </p:txBody>
        </p:sp>
      </p:grpSp>
    </p:spTree>
    <p:extLst>
      <p:ext uri="{BB962C8B-B14F-4D97-AF65-F5344CB8AC3E}">
        <p14:creationId xmlns:p14="http://schemas.microsoft.com/office/powerpoint/2010/main" val="1481771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743" y="707894"/>
            <a:ext cx="7723187" cy="511175"/>
          </a:xfrm>
        </p:spPr>
        <p:txBody>
          <a:bodyPr>
            <a:noAutofit/>
          </a:bodyPr>
          <a:lstStyle/>
          <a:p>
            <a:pPr algn="ctr"/>
            <a:r>
              <a:rPr lang="en-MY" sz="2400" b="1" dirty="0">
                <a:latin typeface="Century Gothic" panose="020B0502020202020204" pitchFamily="34" charset="0"/>
              </a:rPr>
              <a:t>TIME AND LOCATION FOR ACTIVE RECREATION</a:t>
            </a:r>
          </a:p>
        </p:txBody>
      </p:sp>
      <p:sp>
        <p:nvSpPr>
          <p:cNvPr id="3" name="Text Placeholder 2"/>
          <p:cNvSpPr>
            <a:spLocks noGrp="1"/>
          </p:cNvSpPr>
          <p:nvPr>
            <p:ph type="body" idx="1"/>
          </p:nvPr>
        </p:nvSpPr>
        <p:spPr>
          <a:xfrm>
            <a:off x="988533" y="1893600"/>
            <a:ext cx="5157787" cy="409575"/>
          </a:xfrm>
        </p:spPr>
        <p:txBody>
          <a:bodyPr>
            <a:noAutofit/>
          </a:bodyPr>
          <a:lstStyle/>
          <a:p>
            <a:pPr algn="ctr"/>
            <a:r>
              <a:rPr lang="en-US" u="sng" dirty="0"/>
              <a:t>TIME</a:t>
            </a:r>
            <a:endParaRPr lang="en-MY" u="sng"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62796732"/>
              </p:ext>
            </p:extLst>
          </p:nvPr>
        </p:nvGraphicFramePr>
        <p:xfrm>
          <a:off x="489034" y="2816357"/>
          <a:ext cx="3372645" cy="1668615"/>
        </p:xfrm>
        <a:graphic>
          <a:graphicData uri="http://schemas.openxmlformats.org/drawingml/2006/table">
            <a:tbl>
              <a:tblPr>
                <a:tableStyleId>{5C22544A-7EE6-4342-B048-85BDC9FD1C3A}</a:tableStyleId>
              </a:tblPr>
              <a:tblGrid>
                <a:gridCol w="1124215">
                  <a:extLst>
                    <a:ext uri="{9D8B030D-6E8A-4147-A177-3AD203B41FA5}">
                      <a16:colId xmlns:a16="http://schemas.microsoft.com/office/drawing/2014/main" val="2536744651"/>
                    </a:ext>
                  </a:extLst>
                </a:gridCol>
                <a:gridCol w="1124215">
                  <a:extLst>
                    <a:ext uri="{9D8B030D-6E8A-4147-A177-3AD203B41FA5}">
                      <a16:colId xmlns:a16="http://schemas.microsoft.com/office/drawing/2014/main" val="1587512645"/>
                    </a:ext>
                  </a:extLst>
                </a:gridCol>
                <a:gridCol w="1124215">
                  <a:extLst>
                    <a:ext uri="{9D8B030D-6E8A-4147-A177-3AD203B41FA5}">
                      <a16:colId xmlns:a16="http://schemas.microsoft.com/office/drawing/2014/main" val="969693844"/>
                    </a:ext>
                  </a:extLst>
                </a:gridCol>
              </a:tblGrid>
              <a:tr h="409092">
                <a:tc>
                  <a:txBody>
                    <a:bodyPr/>
                    <a:lstStyle/>
                    <a:p>
                      <a:pPr algn="l" fontAlgn="b"/>
                      <a:r>
                        <a:rPr lang="en-MY" sz="1400" b="1" u="none" strike="noStrike" dirty="0">
                          <a:solidFill>
                            <a:schemeClr val="tx1"/>
                          </a:solidFill>
                          <a:effectLst/>
                          <a:latin typeface="Century Gothic" panose="020B0502020202020204" pitchFamily="34" charset="0"/>
                        </a:rPr>
                        <a:t>TIME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MALES</a:t>
                      </a:r>
                      <a:r>
                        <a:rPr lang="en-US" sz="1400" b="1" i="0" u="none" strike="noStrike" baseline="0" dirty="0">
                          <a:solidFill>
                            <a:schemeClr val="tx1"/>
                          </a:solidFill>
                          <a:effectLst/>
                          <a:latin typeface="Century Gothic" panose="020B0502020202020204" pitchFamily="34" charset="0"/>
                        </a:rPr>
                        <a:t> </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42625521"/>
                  </a:ext>
                </a:extLst>
              </a:tr>
              <a:tr h="208134">
                <a:tc>
                  <a:txBody>
                    <a:bodyPr/>
                    <a:lstStyle/>
                    <a:p>
                      <a:pPr algn="l" fontAlgn="t"/>
                      <a:r>
                        <a:rPr lang="en-MY" sz="1400" b="0" i="0" u="none" strike="noStrike" dirty="0">
                          <a:solidFill>
                            <a:schemeClr val="tx1"/>
                          </a:solidFill>
                          <a:effectLst/>
                          <a:latin typeface="Century Gothic" panose="020B0502020202020204" pitchFamily="34" charset="0"/>
                        </a:rPr>
                        <a:t>Morning</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42.1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46.6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5955547"/>
                  </a:ext>
                </a:extLst>
              </a:tr>
              <a:tr h="314605">
                <a:tc>
                  <a:txBody>
                    <a:bodyPr/>
                    <a:lstStyle/>
                    <a:p>
                      <a:pPr algn="l" fontAlgn="t"/>
                      <a:r>
                        <a:rPr lang="en-MY" sz="1400" b="0" i="0" u="none" strike="noStrike" dirty="0">
                          <a:solidFill>
                            <a:schemeClr val="tx1"/>
                          </a:solidFill>
                          <a:effectLst/>
                          <a:latin typeface="Century Gothic" panose="020B0502020202020204" pitchFamily="34" charset="0"/>
                        </a:rPr>
                        <a:t>Afternoon</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3.2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35874206"/>
                  </a:ext>
                </a:extLst>
              </a:tr>
              <a:tr h="289598">
                <a:tc>
                  <a:txBody>
                    <a:bodyPr/>
                    <a:lstStyle/>
                    <a:p>
                      <a:pPr algn="l" fontAlgn="t"/>
                      <a:r>
                        <a:rPr lang="en-MY" sz="1400" b="0" i="0" u="none" strike="noStrike" dirty="0">
                          <a:solidFill>
                            <a:schemeClr val="tx1"/>
                          </a:solidFill>
                          <a:effectLst/>
                          <a:latin typeface="Century Gothic" panose="020B0502020202020204" pitchFamily="34" charset="0"/>
                        </a:rPr>
                        <a:t>Evening</a:t>
                      </a:r>
                      <a:r>
                        <a:rPr lang="en-MY" sz="1400" b="0" i="0" u="none" strike="noStrike" baseline="0" dirty="0">
                          <a:solidFill>
                            <a:schemeClr val="tx1"/>
                          </a:solidFill>
                          <a:effectLst/>
                          <a:latin typeface="Century Gothic" panose="020B0502020202020204" pitchFamily="34" charset="0"/>
                        </a:rPr>
                        <a:t>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46.1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45.2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57313252"/>
                  </a:ext>
                </a:extLst>
              </a:tr>
              <a:tr h="409092">
                <a:tc>
                  <a:txBody>
                    <a:bodyPr/>
                    <a:lstStyle/>
                    <a:p>
                      <a:pPr algn="l" fontAlgn="t"/>
                      <a:r>
                        <a:rPr lang="en-MY" sz="1400" b="0" i="0" u="none" strike="noStrike" dirty="0">
                          <a:solidFill>
                            <a:schemeClr val="tx1"/>
                          </a:solidFill>
                          <a:effectLst/>
                          <a:latin typeface="Century Gothic" panose="020B0502020202020204" pitchFamily="34" charset="0"/>
                        </a:rPr>
                        <a:t>Night</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9.0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5.0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35736716"/>
                  </a:ext>
                </a:extLst>
              </a:tr>
            </a:tbl>
          </a:graphicData>
        </a:graphic>
      </p:graphicFrame>
      <p:sp>
        <p:nvSpPr>
          <p:cNvPr id="5" name="Text Placeholder 4"/>
          <p:cNvSpPr>
            <a:spLocks noGrp="1"/>
          </p:cNvSpPr>
          <p:nvPr>
            <p:ph type="body" sz="quarter" idx="3"/>
          </p:nvPr>
        </p:nvSpPr>
        <p:spPr>
          <a:xfrm>
            <a:off x="7760692" y="1614205"/>
            <a:ext cx="5183188" cy="447675"/>
          </a:xfrm>
        </p:spPr>
        <p:txBody>
          <a:bodyPr>
            <a:normAutofit lnSpcReduction="10000"/>
          </a:bodyPr>
          <a:lstStyle/>
          <a:p>
            <a:pPr algn="ctr"/>
            <a:r>
              <a:rPr lang="en-US" u="sng" dirty="0"/>
              <a:t>LOCATION</a:t>
            </a:r>
            <a:endParaRPr lang="en-MY" u="sng"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4134846050"/>
              </p:ext>
            </p:extLst>
          </p:nvPr>
        </p:nvGraphicFramePr>
        <p:xfrm>
          <a:off x="4490113" y="2507068"/>
          <a:ext cx="6625277" cy="3111989"/>
        </p:xfrm>
        <a:graphic>
          <a:graphicData uri="http://schemas.openxmlformats.org/drawingml/2006/table">
            <a:tbl>
              <a:tblPr>
                <a:tableStyleId>{5C22544A-7EE6-4342-B048-85BDC9FD1C3A}</a:tableStyleId>
              </a:tblPr>
              <a:tblGrid>
                <a:gridCol w="4408227">
                  <a:extLst>
                    <a:ext uri="{9D8B030D-6E8A-4147-A177-3AD203B41FA5}">
                      <a16:colId xmlns:a16="http://schemas.microsoft.com/office/drawing/2014/main" val="869806579"/>
                    </a:ext>
                  </a:extLst>
                </a:gridCol>
                <a:gridCol w="982639">
                  <a:extLst>
                    <a:ext uri="{9D8B030D-6E8A-4147-A177-3AD203B41FA5}">
                      <a16:colId xmlns:a16="http://schemas.microsoft.com/office/drawing/2014/main" val="1937919512"/>
                    </a:ext>
                  </a:extLst>
                </a:gridCol>
                <a:gridCol w="1234411">
                  <a:extLst>
                    <a:ext uri="{9D8B030D-6E8A-4147-A177-3AD203B41FA5}">
                      <a16:colId xmlns:a16="http://schemas.microsoft.com/office/drawing/2014/main" val="454902310"/>
                    </a:ext>
                  </a:extLst>
                </a:gridCol>
              </a:tblGrid>
              <a:tr h="490709">
                <a:tc>
                  <a:txBody>
                    <a:bodyPr/>
                    <a:lstStyle/>
                    <a:p>
                      <a:pPr algn="ctr" fontAlgn="b"/>
                      <a:r>
                        <a:rPr lang="en-MY" sz="1400" b="1" u="none" strike="noStrike" dirty="0">
                          <a:solidFill>
                            <a:schemeClr val="tx1"/>
                          </a:solidFill>
                          <a:effectLst/>
                          <a:latin typeface="Century Gothic" panose="020B0502020202020204" pitchFamily="34" charset="0"/>
                        </a:rPr>
                        <a:t>LOCATION</a:t>
                      </a:r>
                      <a:r>
                        <a:rPr lang="en-MY" sz="1400" b="1" u="none" strike="noStrike" baseline="0" dirty="0">
                          <a:solidFill>
                            <a:schemeClr val="tx1"/>
                          </a:solidFill>
                          <a:effectLst/>
                          <a:latin typeface="Century Gothic" panose="020B0502020202020204" pitchFamily="34" charset="0"/>
                        </a:rPr>
                        <a:t> </a:t>
                      </a:r>
                      <a:endParaRPr lang="en-MY" sz="1400" b="1"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975075999"/>
                  </a:ext>
                </a:extLst>
              </a:tr>
              <a:tr h="190500">
                <a:tc>
                  <a:txBody>
                    <a:bodyPr/>
                    <a:lstStyle/>
                    <a:p>
                      <a:pPr algn="l" fontAlgn="t"/>
                      <a:r>
                        <a:rPr lang="en-MY" sz="1400" u="none" strike="noStrike" dirty="0">
                          <a:solidFill>
                            <a:schemeClr val="tx1"/>
                          </a:solidFill>
                          <a:effectLst/>
                          <a:latin typeface="Century Gothic" panose="020B0502020202020204" pitchFamily="34" charset="0"/>
                        </a:rPr>
                        <a:t>  1. </a:t>
                      </a:r>
                      <a:r>
                        <a:rPr lang="en-US" sz="1400" b="0" i="0" u="none" strike="noStrike" kern="1200" baseline="0" dirty="0">
                          <a:solidFill>
                            <a:schemeClr val="tx1"/>
                          </a:solidFill>
                          <a:latin typeface="Century Gothic" panose="020B0502020202020204" pitchFamily="34" charset="0"/>
                          <a:ea typeface="+mn-ea"/>
                          <a:cs typeface="+mn-cs"/>
                        </a:rPr>
                        <a:t>Multi-purpose hall and public facilities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12.4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12.9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40528323"/>
                  </a:ext>
                </a:extLst>
              </a:tr>
              <a:tr h="190500">
                <a:tc>
                  <a:txBody>
                    <a:bodyPr/>
                    <a:lstStyle/>
                    <a:p>
                      <a:pPr algn="l" fontAlgn="t"/>
                      <a:r>
                        <a:rPr lang="en-MY" sz="1400" u="none" strike="noStrike" baseline="0" dirty="0">
                          <a:solidFill>
                            <a:schemeClr val="tx1"/>
                          </a:solidFill>
                          <a:effectLst/>
                          <a:latin typeface="Century Gothic" panose="020B0502020202020204" pitchFamily="34" charset="0"/>
                        </a:rPr>
                        <a:t>  2. </a:t>
                      </a:r>
                      <a:r>
                        <a:rPr lang="ms-MY" sz="1400" b="0" i="0" u="none" strike="noStrike" kern="1200" baseline="0" dirty="0">
                          <a:solidFill>
                            <a:schemeClr val="tx1"/>
                          </a:solidFill>
                          <a:latin typeface="Century Gothic" panose="020B0502020202020204" pitchFamily="34" charset="0"/>
                          <a:ea typeface="+mn-ea"/>
                          <a:cs typeface="+mn-cs"/>
                        </a:rPr>
                        <a:t>Facility at the workplace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190500">
                <a:tc>
                  <a:txBody>
                    <a:bodyPr/>
                    <a:lstStyle/>
                    <a:p>
                      <a:pPr algn="l" fontAlgn="t"/>
                      <a:r>
                        <a:rPr lang="en-MY" sz="1400" u="none" strike="noStrike" dirty="0">
                          <a:solidFill>
                            <a:schemeClr val="tx1"/>
                          </a:solidFill>
                          <a:effectLst/>
                          <a:latin typeface="Century Gothic" panose="020B0502020202020204" pitchFamily="34" charset="0"/>
                        </a:rPr>
                        <a:t>  3. </a:t>
                      </a:r>
                      <a:r>
                        <a:rPr lang="ms-MY" sz="1400" b="0" i="0" u="none" strike="noStrike" kern="1200" baseline="0" dirty="0">
                          <a:solidFill>
                            <a:schemeClr val="tx1"/>
                          </a:solidFill>
                          <a:latin typeface="Century Gothic" panose="020B0502020202020204" pitchFamily="34" charset="0"/>
                          <a:ea typeface="+mn-ea"/>
                          <a:cs typeface="+mn-cs"/>
                        </a:rPr>
                        <a:t>Gymnasium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3.2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3.0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27496278"/>
                  </a:ext>
                </a:extLst>
              </a:tr>
              <a:tr h="198120">
                <a:tc>
                  <a:txBody>
                    <a:bodyPr/>
                    <a:lstStyle/>
                    <a:p>
                      <a:pPr algn="l" fontAlgn="t"/>
                      <a:r>
                        <a:rPr lang="en-MY" sz="1400" u="none" strike="noStrike" dirty="0">
                          <a:solidFill>
                            <a:schemeClr val="tx1"/>
                          </a:solidFill>
                          <a:effectLst/>
                          <a:latin typeface="Century Gothic" panose="020B0502020202020204" pitchFamily="34" charset="0"/>
                        </a:rPr>
                        <a:t>  4. </a:t>
                      </a:r>
                      <a:r>
                        <a:rPr lang="ms-MY" sz="1400" b="0" i="0" u="none" strike="noStrike" kern="1200" baseline="0" dirty="0">
                          <a:solidFill>
                            <a:schemeClr val="tx1"/>
                          </a:solidFill>
                          <a:latin typeface="Century Gothic" panose="020B0502020202020204" pitchFamily="34" charset="0"/>
                          <a:ea typeface="+mn-ea"/>
                          <a:cs typeface="+mn-cs"/>
                        </a:rPr>
                        <a:t>Residential area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25.8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25.6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2182168"/>
                  </a:ext>
                </a:extLst>
              </a:tr>
              <a:tr h="190500">
                <a:tc>
                  <a:txBody>
                    <a:bodyPr/>
                    <a:lstStyle/>
                    <a:p>
                      <a:r>
                        <a:rPr lang="en-MY" sz="1400" u="none" strike="noStrike" dirty="0">
                          <a:solidFill>
                            <a:schemeClr val="tx1"/>
                          </a:solidFill>
                          <a:effectLst/>
                          <a:latin typeface="Century Gothic" panose="020B0502020202020204" pitchFamily="34" charset="0"/>
                        </a:rPr>
                        <a:t>  5. </a:t>
                      </a:r>
                      <a:r>
                        <a:rPr lang="ms-MY" sz="1400" b="0" i="0" u="none" strike="noStrike" kern="1200" baseline="0" dirty="0">
                          <a:solidFill>
                            <a:schemeClr val="tx1"/>
                          </a:solidFill>
                          <a:latin typeface="Century Gothic" panose="020B0502020202020204" pitchFamily="34" charset="0"/>
                          <a:ea typeface="+mn-ea"/>
                          <a:cs typeface="+mn-cs"/>
                        </a:rPr>
                        <a:t>Sports and recreation clubs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9.0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67708865"/>
                  </a:ext>
                </a:extLst>
              </a:tr>
              <a:tr h="182880">
                <a:tc>
                  <a:txBody>
                    <a:bodyPr/>
                    <a:lstStyle/>
                    <a:p>
                      <a:pPr algn="l" fontAlgn="t"/>
                      <a:r>
                        <a:rPr lang="en-MY" sz="1400" u="none" strike="noStrike" dirty="0">
                          <a:solidFill>
                            <a:schemeClr val="tx1"/>
                          </a:solidFill>
                          <a:effectLst/>
                          <a:latin typeface="Century Gothic" panose="020B0502020202020204" pitchFamily="34" charset="0"/>
                        </a:rPr>
                        <a:t>  6. </a:t>
                      </a:r>
                      <a:r>
                        <a:rPr lang="en-US" sz="1400" b="0" i="0" u="none" strike="noStrike" kern="1200" baseline="0" dirty="0">
                          <a:solidFill>
                            <a:schemeClr val="tx1"/>
                          </a:solidFill>
                          <a:latin typeface="Century Gothic" panose="020B0502020202020204" pitchFamily="34" charset="0"/>
                          <a:ea typeface="+mn-ea"/>
                          <a:cs typeface="+mn-cs"/>
                        </a:rPr>
                        <a:t>Facilities at school/ institution of higher learning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124927"/>
                  </a:ext>
                </a:extLst>
              </a:tr>
              <a:tr h="327660">
                <a:tc>
                  <a:txBody>
                    <a:bodyPr/>
                    <a:lstStyle/>
                    <a:p>
                      <a:pPr algn="l" fontAlgn="t"/>
                      <a:r>
                        <a:rPr lang="en-MY" sz="1400" u="none" strike="noStrike" baseline="0" dirty="0">
                          <a:solidFill>
                            <a:schemeClr val="tx1"/>
                          </a:solidFill>
                          <a:effectLst/>
                          <a:latin typeface="Century Gothic" panose="020B0502020202020204" pitchFamily="34" charset="0"/>
                        </a:rPr>
                        <a:t>  7. </a:t>
                      </a:r>
                      <a:r>
                        <a:rPr lang="en-US" sz="1400" b="0" i="0" u="none" strike="noStrike" kern="1200" baseline="0" dirty="0">
                          <a:solidFill>
                            <a:schemeClr val="tx1"/>
                          </a:solidFill>
                          <a:latin typeface="Century Gothic" panose="020B0502020202020204" pitchFamily="34" charset="0"/>
                          <a:ea typeface="+mn-ea"/>
                          <a:cs typeface="+mn-cs"/>
                        </a:rPr>
                        <a:t>Facilities under the Ministry of Youth and Sports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2.6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3797559"/>
                  </a:ext>
                </a:extLst>
              </a:tr>
              <a:tr h="304800">
                <a:tc>
                  <a:txBody>
                    <a:bodyPr/>
                    <a:lstStyle/>
                    <a:p>
                      <a:pPr algn="l" fontAlgn="t"/>
                      <a:r>
                        <a:rPr lang="en-MY" sz="1400" u="none" strike="noStrike" dirty="0">
                          <a:solidFill>
                            <a:schemeClr val="tx1"/>
                          </a:solidFill>
                          <a:effectLst/>
                          <a:latin typeface="Century Gothic" panose="020B0502020202020204" pitchFamily="34" charset="0"/>
                        </a:rPr>
                        <a:t>  8. </a:t>
                      </a:r>
                      <a:r>
                        <a:rPr lang="ms-MY" sz="1400" b="0" i="0" u="none" strike="noStrike" kern="1200" baseline="0" dirty="0">
                          <a:solidFill>
                            <a:schemeClr val="tx1"/>
                          </a:solidFill>
                          <a:latin typeface="Century Gothic" panose="020B0502020202020204" pitchFamily="34" charset="0"/>
                          <a:ea typeface="+mn-ea"/>
                          <a:cs typeface="+mn-cs"/>
                        </a:rPr>
                        <a:t>Sports complex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3.9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3.0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14044947"/>
                  </a:ext>
                </a:extLst>
              </a:tr>
              <a:tr h="182880">
                <a:tc>
                  <a:txBody>
                    <a:bodyPr/>
                    <a:lstStyle/>
                    <a:p>
                      <a:pPr algn="l" fontAlgn="t"/>
                      <a:r>
                        <a:rPr lang="en-MY" sz="1400" u="none" strike="noStrike" dirty="0">
                          <a:solidFill>
                            <a:schemeClr val="tx1"/>
                          </a:solidFill>
                          <a:effectLst/>
                          <a:latin typeface="Century Gothic" panose="020B0502020202020204" pitchFamily="34" charset="0"/>
                        </a:rPr>
                        <a:t>  9.  </a:t>
                      </a:r>
                      <a:r>
                        <a:rPr lang="ms-MY" sz="1400" b="0" i="0" u="none" strike="noStrike" kern="1200" baseline="0" dirty="0">
                          <a:solidFill>
                            <a:schemeClr val="tx1"/>
                          </a:solidFill>
                          <a:latin typeface="Century Gothic" panose="020B0502020202020204" pitchFamily="34" charset="0"/>
                          <a:ea typeface="+mn-ea"/>
                          <a:cs typeface="+mn-cs"/>
                        </a:rPr>
                        <a:t>Public field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7.6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7.4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01663879"/>
                  </a:ext>
                </a:extLst>
              </a:tr>
              <a:tr h="182880">
                <a:tc>
                  <a:txBody>
                    <a:bodyPr/>
                    <a:lstStyle/>
                    <a:p>
                      <a:pPr algn="l" fontAlgn="t"/>
                      <a:r>
                        <a:rPr lang="en-MY" sz="1400" u="none" strike="noStrike" dirty="0">
                          <a:solidFill>
                            <a:schemeClr val="tx1"/>
                          </a:solidFill>
                          <a:effectLst/>
                          <a:latin typeface="Century Gothic" panose="020B0502020202020204" pitchFamily="34" charset="0"/>
                        </a:rPr>
                        <a:t>10.</a:t>
                      </a:r>
                      <a:r>
                        <a:rPr lang="en-MY" sz="1400" u="none" strike="noStrike" baseline="0" dirty="0">
                          <a:solidFill>
                            <a:schemeClr val="tx1"/>
                          </a:solidFill>
                          <a:effectLst/>
                          <a:latin typeface="Century Gothic" panose="020B0502020202020204" pitchFamily="34" charset="0"/>
                        </a:rPr>
                        <a:t> </a:t>
                      </a:r>
                      <a:r>
                        <a:rPr lang="ms-MY" sz="1400" b="0" i="0" u="none" strike="noStrike" kern="1200" baseline="0" dirty="0">
                          <a:solidFill>
                            <a:schemeClr val="tx1"/>
                          </a:solidFill>
                          <a:latin typeface="Century Gothic" panose="020B0502020202020204" pitchFamily="34" charset="0"/>
                          <a:ea typeface="+mn-ea"/>
                          <a:cs typeface="+mn-cs"/>
                        </a:rPr>
                        <a:t>Water recreation centre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7.7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4.4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9976703"/>
                  </a:ext>
                </a:extLst>
              </a:tr>
              <a:tr h="190500">
                <a:tc>
                  <a:txBody>
                    <a:bodyPr/>
                    <a:lstStyle/>
                    <a:p>
                      <a:pPr marL="342900" indent="-342900" algn="l" fontAlgn="t">
                        <a:buAutoNum type="arabicPeriod" startAt="11"/>
                      </a:pPr>
                      <a:r>
                        <a:rPr lang="ms-MY" sz="1400" b="0" i="0" u="none" strike="noStrike" kern="1200" baseline="0" dirty="0">
                          <a:solidFill>
                            <a:schemeClr val="tx1"/>
                          </a:solidFill>
                          <a:latin typeface="Century Gothic" panose="020B0502020202020204" pitchFamily="34" charset="0"/>
                          <a:ea typeface="+mn-ea"/>
                          <a:cs typeface="+mn-cs"/>
                        </a:rPr>
                        <a:t>Home </a:t>
                      </a:r>
                      <a:endParaRPr lang="en-MY" sz="1400" b="0" i="0" u="none" strike="noStrike" dirty="0">
                        <a:solidFill>
                          <a:schemeClr val="tx1"/>
                        </a:solidFill>
                        <a:effectLst/>
                        <a:latin typeface="Century Gothic" panose="020B0502020202020204" pitchFamily="34" charset="0"/>
                      </a:endParaRP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0" i="0" u="none" strike="noStrike" dirty="0">
                          <a:solidFill>
                            <a:schemeClr val="tx1"/>
                          </a:solidFill>
                          <a:effectLst/>
                          <a:latin typeface="Century Gothic" panose="020B0502020202020204" pitchFamily="34" charset="0"/>
                        </a:rPr>
                        <a:t>17.7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MY" sz="1400" b="1" i="0" u="none" strike="noStrike" dirty="0">
                          <a:solidFill>
                            <a:schemeClr val="tx1"/>
                          </a:solidFill>
                          <a:effectLst/>
                          <a:latin typeface="Century Gothic" panose="020B0502020202020204" pitchFamily="34" charset="0"/>
                        </a:rPr>
                        <a:t>23.9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3717780"/>
                  </a:ext>
                </a:extLst>
              </a:tr>
            </a:tbl>
          </a:graphicData>
        </a:graphic>
      </p:graphicFrame>
      <p:sp>
        <p:nvSpPr>
          <p:cNvPr id="9" name="Rectangle 8"/>
          <p:cNvSpPr/>
          <p:nvPr/>
        </p:nvSpPr>
        <p:spPr>
          <a:xfrm>
            <a:off x="9497725" y="2093610"/>
            <a:ext cx="1709122" cy="276999"/>
          </a:xfrm>
          <a:prstGeom prst="rect">
            <a:avLst/>
          </a:prstGeom>
        </p:spPr>
        <p:txBody>
          <a:bodyPr wrap="none">
            <a:spAutoFit/>
          </a:bodyPr>
          <a:lstStyle/>
          <a:p>
            <a:r>
              <a:rPr lang="en-MY" sz="1200" b="1" dirty="0">
                <a:latin typeface="Century Gothic" panose="020B0502020202020204" pitchFamily="34" charset="0"/>
              </a:rPr>
              <a:t>n= 1690 respondent </a:t>
            </a:r>
          </a:p>
        </p:txBody>
      </p:sp>
      <p:sp>
        <p:nvSpPr>
          <p:cNvPr id="10" name="Rectangle 9"/>
          <p:cNvSpPr/>
          <p:nvPr/>
        </p:nvSpPr>
        <p:spPr>
          <a:xfrm>
            <a:off x="2307422" y="2217886"/>
            <a:ext cx="1744388" cy="369332"/>
          </a:xfrm>
          <a:prstGeom prst="rect">
            <a:avLst/>
          </a:prstGeom>
        </p:spPr>
        <p:txBody>
          <a:bodyPr wrap="none">
            <a:spAutoFit/>
          </a:bodyPr>
          <a:lstStyle/>
          <a:p>
            <a:r>
              <a:rPr lang="en-MY" sz="1200" b="1" dirty="0">
                <a:latin typeface="Century Gothic" panose="020B0502020202020204" pitchFamily="34" charset="0"/>
              </a:rPr>
              <a:t>n= 1,775 respondent</a:t>
            </a:r>
            <a:r>
              <a:rPr lang="en-MY" dirty="0"/>
              <a:t> </a:t>
            </a:r>
          </a:p>
        </p:txBody>
      </p:sp>
    </p:spTree>
    <p:extLst>
      <p:ext uri="{BB962C8B-B14F-4D97-AF65-F5344CB8AC3E}">
        <p14:creationId xmlns:p14="http://schemas.microsoft.com/office/powerpoint/2010/main" val="2121344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363" y="33337"/>
            <a:ext cx="8677274" cy="1325563"/>
          </a:xfrm>
        </p:spPr>
        <p:txBody>
          <a:bodyPr>
            <a:normAutofit/>
          </a:bodyPr>
          <a:lstStyle/>
          <a:p>
            <a:pPr algn="ctr"/>
            <a:r>
              <a:rPr lang="en-US" sz="2400" b="1" dirty="0"/>
              <a:t>MOTIVATING FACTORS FOR TAKING UP SPORTS, EXERCISES </a:t>
            </a:r>
            <a:br>
              <a:rPr lang="en-US" sz="2400" b="1" dirty="0"/>
            </a:br>
            <a:r>
              <a:rPr lang="en-US" sz="2400" b="1" dirty="0"/>
              <a:t>OR ACTIVE RECREATION </a:t>
            </a:r>
            <a:endParaRPr lang="en-MY" sz="2400" b="1" dirty="0">
              <a:latin typeface="Century Gothic" panose="020B0502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2164026"/>
              </p:ext>
            </p:extLst>
          </p:nvPr>
        </p:nvGraphicFramePr>
        <p:xfrm>
          <a:off x="2428427" y="1430655"/>
          <a:ext cx="6329638" cy="4853940"/>
        </p:xfrm>
        <a:graphic>
          <a:graphicData uri="http://schemas.openxmlformats.org/drawingml/2006/table">
            <a:tbl>
              <a:tblPr>
                <a:tableStyleId>{5C22544A-7EE6-4342-B048-85BDC9FD1C3A}</a:tableStyleId>
              </a:tblPr>
              <a:tblGrid>
                <a:gridCol w="4238308">
                  <a:extLst>
                    <a:ext uri="{9D8B030D-6E8A-4147-A177-3AD203B41FA5}">
                      <a16:colId xmlns:a16="http://schemas.microsoft.com/office/drawing/2014/main" val="2553319183"/>
                    </a:ext>
                  </a:extLst>
                </a:gridCol>
                <a:gridCol w="1045665">
                  <a:extLst>
                    <a:ext uri="{9D8B030D-6E8A-4147-A177-3AD203B41FA5}">
                      <a16:colId xmlns:a16="http://schemas.microsoft.com/office/drawing/2014/main" val="153765561"/>
                    </a:ext>
                  </a:extLst>
                </a:gridCol>
                <a:gridCol w="1045665">
                  <a:extLst>
                    <a:ext uri="{9D8B030D-6E8A-4147-A177-3AD203B41FA5}">
                      <a16:colId xmlns:a16="http://schemas.microsoft.com/office/drawing/2014/main" val="107974498"/>
                    </a:ext>
                  </a:extLst>
                </a:gridCol>
              </a:tblGrid>
              <a:tr h="182880">
                <a:tc>
                  <a:txBody>
                    <a:bodyPr/>
                    <a:lstStyle/>
                    <a:p>
                      <a:pPr algn="ctr" fontAlgn="b"/>
                      <a:r>
                        <a:rPr lang="en-MY" sz="1400" b="1" i="0" u="none" strike="noStrike" dirty="0">
                          <a:solidFill>
                            <a:schemeClr val="tx1"/>
                          </a:solidFill>
                          <a:effectLst/>
                          <a:latin typeface="Century Gothic" panose="020B0502020202020204" pitchFamily="34" charset="0"/>
                        </a:rPr>
                        <a:t>MOTIVATING</a:t>
                      </a:r>
                      <a:r>
                        <a:rPr lang="en-MY" sz="1400" b="1" i="0" u="none" strike="noStrike" baseline="0" dirty="0">
                          <a:solidFill>
                            <a:schemeClr val="tx1"/>
                          </a:solidFill>
                          <a:effectLst/>
                          <a:latin typeface="Century Gothic" panose="020B0502020202020204" pitchFamily="34" charset="0"/>
                        </a:rPr>
                        <a:t> FACTORS</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MELES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fontAlgn="b"/>
                      <a:r>
                        <a:rPr lang="en-MY" sz="1400" b="1" u="none" strike="noStrike" dirty="0">
                          <a:solidFill>
                            <a:schemeClr val="tx1"/>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Century Gothic" panose="020B0502020202020204" pitchFamily="34" charset="0"/>
                        </a:rPr>
                        <a:t>(%)</a:t>
                      </a:r>
                      <a:endParaRPr lang="en-MY" sz="1400" b="1"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3845509"/>
                  </a:ext>
                </a:extLst>
              </a:tr>
              <a:tr h="182880">
                <a:tc>
                  <a:txBody>
                    <a:bodyPr/>
                    <a:lstStyle/>
                    <a:p>
                      <a:pPr marL="0" indent="0">
                        <a:buFont typeface="+mj-lt"/>
                        <a:buNone/>
                      </a:pPr>
                      <a:r>
                        <a:rPr lang="ms-MY" sz="1400" dirty="0">
                          <a:solidFill>
                            <a:schemeClr val="tx1"/>
                          </a:solidFill>
                          <a:latin typeface="Century Gothic" panose="020B0502020202020204" pitchFamily="34" charset="0"/>
                        </a:rPr>
                        <a:t>1. Maintaining health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90.0</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88.9</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84987970"/>
                  </a:ext>
                </a:extLst>
              </a:tr>
              <a:tr h="182880">
                <a:tc>
                  <a:txBody>
                    <a:bodyPr/>
                    <a:lstStyle/>
                    <a:p>
                      <a:pPr marL="0" indent="0">
                        <a:buFont typeface="+mj-lt"/>
                        <a:buNone/>
                      </a:pPr>
                      <a:r>
                        <a:rPr lang="ms-MY" sz="1400" dirty="0">
                          <a:solidFill>
                            <a:schemeClr val="tx1"/>
                          </a:solidFill>
                          <a:latin typeface="Century Gothic" panose="020B0502020202020204" pitchFamily="34" charset="0"/>
                        </a:rPr>
                        <a:t>2.</a:t>
                      </a:r>
                      <a:r>
                        <a:rPr lang="ms-MY" sz="1400" baseline="0" dirty="0">
                          <a:solidFill>
                            <a:schemeClr val="tx1"/>
                          </a:solidFill>
                          <a:latin typeface="Century Gothic" panose="020B0502020202020204" pitchFamily="34" charset="0"/>
                        </a:rPr>
                        <a:t> </a:t>
                      </a:r>
                      <a:r>
                        <a:rPr lang="ms-MY" sz="1400" dirty="0">
                          <a:solidFill>
                            <a:schemeClr val="tx1"/>
                          </a:solidFill>
                          <a:latin typeface="Century Gothic" panose="020B0502020202020204" pitchFamily="34" charset="0"/>
                        </a:rPr>
                        <a:t>Maintaining fitness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88.6</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86.5</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4293790"/>
                  </a:ext>
                </a:extLst>
              </a:tr>
              <a:tr h="190500">
                <a:tc>
                  <a:txBody>
                    <a:bodyPr/>
                    <a:lstStyle/>
                    <a:p>
                      <a:pPr marL="0" indent="0">
                        <a:buFont typeface="+mj-lt"/>
                        <a:buNone/>
                      </a:pPr>
                      <a:r>
                        <a:rPr lang="en-US" sz="1400" dirty="0">
                          <a:solidFill>
                            <a:schemeClr val="tx1"/>
                          </a:solidFill>
                          <a:latin typeface="Century Gothic" panose="020B0502020202020204" pitchFamily="34" charset="0"/>
                        </a:rPr>
                        <a:t>3. Filling in spare time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87.1</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87.1</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91792553"/>
                  </a:ext>
                </a:extLst>
              </a:tr>
              <a:tr h="182880">
                <a:tc>
                  <a:txBody>
                    <a:bodyPr/>
                    <a:lstStyle/>
                    <a:p>
                      <a:pPr marL="0" indent="0">
                        <a:buFont typeface="+mj-lt"/>
                        <a:buNone/>
                      </a:pPr>
                      <a:r>
                        <a:rPr lang="ms-MY" sz="1400" i="1" dirty="0">
                          <a:solidFill>
                            <a:schemeClr val="tx1"/>
                          </a:solidFill>
                          <a:latin typeface="Century Gothic" panose="020B0502020202020204" pitchFamily="34" charset="0"/>
                        </a:rPr>
                        <a:t>4. </a:t>
                      </a:r>
                      <a:r>
                        <a:rPr lang="en-US" sz="1400" dirty="0">
                          <a:solidFill>
                            <a:schemeClr val="tx1"/>
                          </a:solidFill>
                          <a:latin typeface="Century Gothic" panose="020B0502020202020204" pitchFamily="34" charset="0"/>
                        </a:rPr>
                        <a:t>Spending time with friends</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86.9</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84.1</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71760782"/>
                  </a:ext>
                </a:extLst>
              </a:tr>
              <a:tr h="182880">
                <a:tc>
                  <a:txBody>
                    <a:bodyPr/>
                    <a:lstStyle/>
                    <a:p>
                      <a:pPr marL="0" indent="0">
                        <a:buFont typeface="+mj-lt"/>
                        <a:buNone/>
                      </a:pPr>
                      <a:r>
                        <a:rPr lang="en-US" sz="1400" dirty="0">
                          <a:solidFill>
                            <a:schemeClr val="tx1"/>
                          </a:solidFill>
                          <a:latin typeface="Century Gothic" panose="020B0502020202020204" pitchFamily="34" charset="0"/>
                        </a:rPr>
                        <a:t>5. </a:t>
                      </a:r>
                      <a:r>
                        <a:rPr lang="ms-MY" sz="1400" i="1" dirty="0">
                          <a:solidFill>
                            <a:schemeClr val="tx1"/>
                          </a:solidFill>
                          <a:latin typeface="Century Gothic" panose="020B0502020202020204" pitchFamily="34" charset="0"/>
                        </a:rPr>
                        <a:t>Reducing stress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85.4</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85.5</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9622871"/>
                  </a:ext>
                </a:extLst>
              </a:tr>
              <a:tr h="182880">
                <a:tc>
                  <a:txBody>
                    <a:bodyPr/>
                    <a:lstStyle/>
                    <a:p>
                      <a:pPr marL="0" indent="0">
                        <a:buFont typeface="+mj-lt"/>
                        <a:buNone/>
                      </a:pPr>
                      <a:r>
                        <a:rPr lang="ms-MY" sz="1400" dirty="0">
                          <a:solidFill>
                            <a:schemeClr val="tx1"/>
                          </a:solidFill>
                          <a:latin typeface="Century Gothic" panose="020B0502020202020204" pitchFamily="34" charset="0"/>
                        </a:rPr>
                        <a:t>6.</a:t>
                      </a:r>
                      <a:r>
                        <a:rPr lang="ms-MY" sz="1400" baseline="0" dirty="0">
                          <a:solidFill>
                            <a:schemeClr val="tx1"/>
                          </a:solidFill>
                          <a:latin typeface="Century Gothic" panose="020B0502020202020204" pitchFamily="34" charset="0"/>
                        </a:rPr>
                        <a:t> I</a:t>
                      </a:r>
                      <a:r>
                        <a:rPr lang="ms-MY" sz="1400" dirty="0">
                          <a:solidFill>
                            <a:schemeClr val="tx1"/>
                          </a:solidFill>
                          <a:latin typeface="Century Gothic" panose="020B0502020202020204" pitchFamily="34" charset="0"/>
                        </a:rPr>
                        <a:t>nterest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82.4</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77.3</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34103044"/>
                  </a:ext>
                </a:extLst>
              </a:tr>
              <a:tr h="182880">
                <a:tc>
                  <a:txBody>
                    <a:bodyPr/>
                    <a:lstStyle/>
                    <a:p>
                      <a:pPr marL="0" indent="0">
                        <a:buFont typeface="+mj-lt"/>
                        <a:buNone/>
                      </a:pPr>
                      <a:r>
                        <a:rPr lang="en-US" sz="1400" dirty="0">
                          <a:solidFill>
                            <a:schemeClr val="tx1"/>
                          </a:solidFill>
                          <a:latin typeface="Century Gothic" panose="020B0502020202020204" pitchFamily="34" charset="0"/>
                        </a:rPr>
                        <a:t>7. A way of life</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79.4</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74.2</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9825155"/>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dirty="0">
                          <a:solidFill>
                            <a:schemeClr val="tx1"/>
                          </a:solidFill>
                          <a:latin typeface="Century Gothic" panose="020B0502020202020204" pitchFamily="34" charset="0"/>
                        </a:rPr>
                        <a:t>8. Spending time with family members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a:solidFill>
                            <a:schemeClr val="tx1"/>
                          </a:solidFill>
                          <a:effectLst/>
                          <a:latin typeface="Century Gothic" panose="020B0502020202020204" pitchFamily="34" charset="0"/>
                        </a:rPr>
                        <a:t>77.9</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u="none" strike="noStrike" dirty="0">
                          <a:solidFill>
                            <a:schemeClr val="tx1"/>
                          </a:solidFill>
                          <a:effectLst/>
                          <a:latin typeface="Century Gothic" panose="020B0502020202020204" pitchFamily="34" charset="0"/>
                        </a:rPr>
                        <a:t>80.1</a:t>
                      </a:r>
                      <a:endParaRPr lang="en-MY" sz="1400" b="1"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34082449"/>
                  </a:ext>
                </a:extLst>
              </a:tr>
              <a:tr h="182880">
                <a:tc>
                  <a:txBody>
                    <a:bodyPr/>
                    <a:lstStyle/>
                    <a:p>
                      <a:pPr marL="0" indent="0">
                        <a:buFont typeface="+mj-lt"/>
                        <a:buNone/>
                      </a:pPr>
                      <a:r>
                        <a:rPr lang="ms-MY" sz="1400" dirty="0">
                          <a:solidFill>
                            <a:schemeClr val="tx1"/>
                          </a:solidFill>
                          <a:latin typeface="Century Gothic" panose="020B0502020202020204" pitchFamily="34" charset="0"/>
                        </a:rPr>
                        <a:t>9. Avoiding social ills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a:solidFill>
                            <a:schemeClr val="tx1"/>
                          </a:solidFill>
                          <a:effectLst/>
                          <a:latin typeface="Century Gothic" panose="020B0502020202020204" pitchFamily="34" charset="0"/>
                        </a:rPr>
                        <a:t>75.8</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73.0</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5099754"/>
                  </a:ext>
                </a:extLst>
              </a:tr>
              <a:tr h="182880">
                <a:tc>
                  <a:txBody>
                    <a:bodyPr/>
                    <a:lstStyle/>
                    <a:p>
                      <a:pPr marL="0" indent="0">
                        <a:buFont typeface="+mj-lt"/>
                        <a:buNone/>
                      </a:pPr>
                      <a:r>
                        <a:rPr lang="ms-MY" sz="1400" i="1" dirty="0">
                          <a:solidFill>
                            <a:schemeClr val="tx1"/>
                          </a:solidFill>
                          <a:latin typeface="Century Gothic" panose="020B0502020202020204" pitchFamily="34" charset="0"/>
                        </a:rPr>
                        <a:t>10. </a:t>
                      </a:r>
                      <a:r>
                        <a:rPr lang="ms-MY" sz="1400" dirty="0">
                          <a:solidFill>
                            <a:schemeClr val="tx1"/>
                          </a:solidFill>
                          <a:latin typeface="Century Gothic" panose="020B0502020202020204" pitchFamily="34" charset="0"/>
                        </a:rPr>
                        <a:t>Improving skills/performance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75.0</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66.5</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0457973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ms-MY" sz="1400" dirty="0">
                          <a:solidFill>
                            <a:schemeClr val="tx1"/>
                          </a:solidFill>
                          <a:latin typeface="Century Gothic" panose="020B0502020202020204" pitchFamily="34" charset="0"/>
                        </a:rPr>
                        <a:t>11. </a:t>
                      </a:r>
                      <a:r>
                        <a:rPr lang="ms-MY" sz="1400" i="1" dirty="0">
                          <a:solidFill>
                            <a:schemeClr val="tx1"/>
                          </a:solidFill>
                          <a:latin typeface="Century Gothic" panose="020B0502020202020204" pitchFamily="34" charset="0"/>
                        </a:rPr>
                        <a:t>Weight management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70.7</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u="none" strike="noStrike" dirty="0">
                          <a:solidFill>
                            <a:schemeClr val="tx1"/>
                          </a:solidFill>
                          <a:effectLst/>
                          <a:latin typeface="Century Gothic" panose="020B0502020202020204" pitchFamily="34" charset="0"/>
                        </a:rPr>
                        <a:t>74.3</a:t>
                      </a:r>
                      <a:endParaRPr lang="en-MY" sz="1400" b="1"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92806774"/>
                  </a:ext>
                </a:extLst>
              </a:tr>
              <a:tr h="182880">
                <a:tc>
                  <a:txBody>
                    <a:bodyPr/>
                    <a:lstStyle/>
                    <a:p>
                      <a:pPr marL="0" indent="0">
                        <a:buFont typeface="+mj-lt"/>
                        <a:buNone/>
                      </a:pPr>
                      <a:r>
                        <a:rPr lang="ms-MY" sz="1400" dirty="0">
                          <a:solidFill>
                            <a:schemeClr val="tx1"/>
                          </a:solidFill>
                          <a:latin typeface="Century Gothic" panose="020B0502020202020204" pitchFamily="34" charset="0"/>
                        </a:rPr>
                        <a:t>12. Peer</a:t>
                      </a:r>
                      <a:r>
                        <a:rPr lang="ms-MY" sz="1400" baseline="0" dirty="0">
                          <a:solidFill>
                            <a:schemeClr val="tx1"/>
                          </a:solidFill>
                          <a:latin typeface="Century Gothic" panose="020B0502020202020204" pitchFamily="34" charset="0"/>
                        </a:rPr>
                        <a:t> influence</a:t>
                      </a:r>
                      <a:r>
                        <a:rPr lang="ms-MY" sz="1400" dirty="0">
                          <a:solidFill>
                            <a:schemeClr val="tx1"/>
                          </a:solidFill>
                          <a:latin typeface="Century Gothic" panose="020B0502020202020204" pitchFamily="34" charset="0"/>
                        </a:rPr>
                        <a:t>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69.8</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67.8</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09218511"/>
                  </a:ext>
                </a:extLst>
              </a:tr>
              <a:tr h="182880">
                <a:tc>
                  <a:txBody>
                    <a:bodyPr/>
                    <a:lstStyle/>
                    <a:p>
                      <a:pPr marL="0" indent="0">
                        <a:buFont typeface="+mj-lt"/>
                        <a:buNone/>
                      </a:pPr>
                      <a:r>
                        <a:rPr lang="ms-MY" sz="1400" dirty="0">
                          <a:solidFill>
                            <a:schemeClr val="tx1"/>
                          </a:solidFill>
                          <a:latin typeface="Century Gothic" panose="020B0502020202020204" pitchFamily="34" charset="0"/>
                        </a:rPr>
                        <a:t>13. Personal appearance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69.0</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u="none" strike="noStrike" dirty="0">
                          <a:solidFill>
                            <a:schemeClr val="tx1"/>
                          </a:solidFill>
                          <a:effectLst/>
                          <a:latin typeface="Century Gothic" panose="020B0502020202020204" pitchFamily="34" charset="0"/>
                        </a:rPr>
                        <a:t>69.9</a:t>
                      </a:r>
                      <a:endParaRPr lang="en-MY" sz="1400" b="1"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70463568"/>
                  </a:ext>
                </a:extLst>
              </a:tr>
              <a:tr h="182880">
                <a:tc>
                  <a:txBody>
                    <a:bodyPr/>
                    <a:lstStyle/>
                    <a:p>
                      <a:pPr marL="0" indent="0">
                        <a:buFont typeface="+mj-lt"/>
                        <a:buNone/>
                      </a:pPr>
                      <a:r>
                        <a:rPr lang="ms-MY" sz="1400" dirty="0">
                          <a:solidFill>
                            <a:schemeClr val="tx1"/>
                          </a:solidFill>
                          <a:latin typeface="Century Gothic" panose="020B0502020202020204" pitchFamily="34" charset="0"/>
                        </a:rPr>
                        <a:t>14.</a:t>
                      </a:r>
                      <a:r>
                        <a:rPr lang="ms-MY" sz="1400" baseline="0" dirty="0">
                          <a:solidFill>
                            <a:schemeClr val="tx1"/>
                          </a:solidFill>
                          <a:latin typeface="Century Gothic" panose="020B0502020202020204" pitchFamily="34" charset="0"/>
                        </a:rPr>
                        <a:t> </a:t>
                      </a:r>
                      <a:r>
                        <a:rPr lang="ms-MY" sz="1400" dirty="0">
                          <a:solidFill>
                            <a:schemeClr val="tx1"/>
                          </a:solidFill>
                          <a:latin typeface="Century Gothic" panose="020B0502020202020204" pitchFamily="34" charset="0"/>
                        </a:rPr>
                        <a:t>Social networking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66.2</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59.2</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26454029"/>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ms-MY" sz="1400" dirty="0">
                          <a:solidFill>
                            <a:schemeClr val="tx1"/>
                          </a:solidFill>
                          <a:latin typeface="Century Gothic" panose="020B0502020202020204" pitchFamily="34" charset="0"/>
                        </a:rPr>
                        <a:t>15. </a:t>
                      </a:r>
                      <a:r>
                        <a:rPr lang="ms-MY" sz="1400" baseline="0" dirty="0">
                          <a:solidFill>
                            <a:schemeClr val="tx1"/>
                          </a:solidFill>
                          <a:latin typeface="Century Gothic" panose="020B0502020202020204" pitchFamily="34" charset="0"/>
                        </a:rPr>
                        <a:t>I</a:t>
                      </a:r>
                      <a:r>
                        <a:rPr lang="ms-MY" sz="1400" dirty="0">
                          <a:solidFill>
                            <a:schemeClr val="tx1"/>
                          </a:solidFill>
                          <a:latin typeface="Century Gothic" panose="020B0502020202020204" pitchFamily="34" charset="0"/>
                        </a:rPr>
                        <a:t>nvolve</a:t>
                      </a:r>
                      <a:r>
                        <a:rPr lang="ms-MY" sz="1400" baseline="0" dirty="0">
                          <a:solidFill>
                            <a:schemeClr val="tx1"/>
                          </a:solidFill>
                          <a:latin typeface="Century Gothic" panose="020B0502020202020204" pitchFamily="34" charset="0"/>
                        </a:rPr>
                        <a:t> with surrounding community</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65.4</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61.9</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37087114"/>
                  </a:ext>
                </a:extLst>
              </a:tr>
              <a:tr h="182880">
                <a:tc>
                  <a:txBody>
                    <a:bodyPr/>
                    <a:lstStyle/>
                    <a:p>
                      <a:pPr marL="0" indent="0">
                        <a:buFont typeface="+mj-lt"/>
                        <a:buNone/>
                      </a:pPr>
                      <a:r>
                        <a:rPr lang="ms-MY" sz="1400" dirty="0">
                          <a:solidFill>
                            <a:schemeClr val="tx1"/>
                          </a:solidFill>
                          <a:latin typeface="Century Gothic" panose="020B0502020202020204" pitchFamily="34" charset="0"/>
                        </a:rPr>
                        <a:t>16. Participating in sports/competitions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a:solidFill>
                            <a:schemeClr val="tx1"/>
                          </a:solidFill>
                          <a:effectLst/>
                          <a:latin typeface="Century Gothic" panose="020B0502020202020204" pitchFamily="34" charset="0"/>
                        </a:rPr>
                        <a:t>56.8</a:t>
                      </a:r>
                      <a:endParaRPr lang="en-MY" sz="1400" b="0" i="0" u="none" strike="noStrike">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48.2</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25782179"/>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ms-MY" sz="1400" dirty="0">
                          <a:solidFill>
                            <a:schemeClr val="tx1"/>
                          </a:solidFill>
                          <a:latin typeface="Century Gothic" panose="020B0502020202020204" pitchFamily="34" charset="0"/>
                        </a:rPr>
                        <a:t>17. Convalescence (medical doctor’s advice)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55.8</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55.8</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68887043"/>
                  </a:ext>
                </a:extLst>
              </a:tr>
              <a:tr h="182880">
                <a:tc>
                  <a:txBody>
                    <a:bodyPr/>
                    <a:lstStyle/>
                    <a:p>
                      <a:pPr marL="0" indent="0">
                        <a:buFont typeface="+mj-lt"/>
                        <a:buNone/>
                      </a:pPr>
                      <a:r>
                        <a:rPr lang="en-US" sz="1400" dirty="0">
                          <a:solidFill>
                            <a:schemeClr val="tx1"/>
                          </a:solidFill>
                          <a:latin typeface="Century Gothic" panose="020B0502020202020204" pitchFamily="34" charset="0"/>
                        </a:rPr>
                        <a:t>18.</a:t>
                      </a:r>
                      <a:r>
                        <a:rPr lang="en-US" sz="1400" baseline="0" dirty="0">
                          <a:solidFill>
                            <a:schemeClr val="tx1"/>
                          </a:solidFill>
                          <a:latin typeface="Century Gothic" panose="020B0502020202020204" pitchFamily="34" charset="0"/>
                        </a:rPr>
                        <a:t> </a:t>
                      </a:r>
                      <a:r>
                        <a:rPr lang="en-US" sz="1400" dirty="0">
                          <a:solidFill>
                            <a:schemeClr val="tx1"/>
                          </a:solidFill>
                          <a:latin typeface="Century Gothic" panose="020B0502020202020204" pitchFamily="34" charset="0"/>
                        </a:rPr>
                        <a:t>Challenge the self in competitions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53.2</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45.1</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05297943"/>
                  </a:ext>
                </a:extLst>
              </a:tr>
              <a:tr h="182880">
                <a:tc>
                  <a:txBody>
                    <a:bodyPr/>
                    <a:lstStyle/>
                    <a:p>
                      <a:pPr marL="0" indent="0">
                        <a:buFont typeface="+mj-lt"/>
                        <a:buNone/>
                      </a:pPr>
                      <a:r>
                        <a:rPr lang="ms-MY" sz="1400" dirty="0">
                          <a:solidFill>
                            <a:schemeClr val="tx1"/>
                          </a:solidFill>
                          <a:latin typeface="Century Gothic" panose="020B0502020202020204" pitchFamily="34" charset="0"/>
                        </a:rPr>
                        <a:t>19. Sports idol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51.7</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39.9</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0969205"/>
                  </a:ext>
                </a:extLst>
              </a:tr>
              <a:tr h="182880">
                <a:tc>
                  <a:txBody>
                    <a:bodyPr/>
                    <a:lstStyle/>
                    <a:p>
                      <a:pPr marL="0" indent="0">
                        <a:buFont typeface="+mj-lt"/>
                        <a:buNone/>
                      </a:pPr>
                      <a:r>
                        <a:rPr lang="en-US" sz="1400" dirty="0">
                          <a:solidFill>
                            <a:schemeClr val="tx1"/>
                          </a:solidFill>
                          <a:latin typeface="Century Gothic" panose="020B0502020202020204" pitchFamily="34" charset="0"/>
                        </a:rPr>
                        <a:t>20. Looking for business opportunities 	</a:t>
                      </a:r>
                      <a:endParaRPr lang="ms-MY" sz="1400" dirty="0">
                        <a:solidFill>
                          <a:schemeClr val="tx1"/>
                        </a:solidFill>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42.7</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u="none" strike="noStrike" dirty="0">
                          <a:solidFill>
                            <a:schemeClr val="tx1"/>
                          </a:solidFill>
                          <a:effectLst/>
                          <a:latin typeface="Century Gothic" panose="020B0502020202020204" pitchFamily="34" charset="0"/>
                        </a:rPr>
                        <a:t>35.1</a:t>
                      </a:r>
                      <a:endParaRPr lang="en-MY" sz="1400" b="0" i="0" u="none" strike="noStrike" dirty="0">
                        <a:solidFill>
                          <a:schemeClr val="tx1"/>
                        </a:solidFill>
                        <a:effectLst/>
                        <a:latin typeface="Century Gothic" panose="020B0502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53891905"/>
                  </a:ext>
                </a:extLst>
              </a:tr>
            </a:tbl>
          </a:graphicData>
        </a:graphic>
      </p:graphicFrame>
      <p:sp>
        <p:nvSpPr>
          <p:cNvPr id="5" name="Title 1"/>
          <p:cNvSpPr txBox="1">
            <a:spLocks/>
          </p:cNvSpPr>
          <p:nvPr/>
        </p:nvSpPr>
        <p:spPr>
          <a:xfrm>
            <a:off x="8610600" y="729706"/>
            <a:ext cx="163830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5,575 respondent</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921083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230" y="123826"/>
            <a:ext cx="9166747" cy="1133474"/>
          </a:xfrm>
        </p:spPr>
        <p:txBody>
          <a:bodyPr>
            <a:normAutofit/>
          </a:bodyPr>
          <a:lstStyle/>
          <a:p>
            <a:pPr algn="ctr"/>
            <a:r>
              <a:rPr lang="en-US" sz="2400" b="1" dirty="0"/>
              <a:t>BARRIERS FACTORS TO TAKING UP SPORTS, EXERCISES OR </a:t>
            </a:r>
            <a:br>
              <a:rPr lang="en-US" sz="2400" b="1" dirty="0"/>
            </a:br>
            <a:r>
              <a:rPr lang="en-US" sz="2400" b="1" dirty="0"/>
              <a:t>ACTIVE RECREATION </a:t>
            </a:r>
            <a:endParaRPr lang="en-MY" sz="2400" b="1" dirty="0">
              <a:latin typeface="Century Gothic" panose="020B0502020202020204" pitchFamily="34" charset="0"/>
            </a:endParaRPr>
          </a:p>
        </p:txBody>
      </p:sp>
      <p:sp>
        <p:nvSpPr>
          <p:cNvPr id="5" name="Title 1"/>
          <p:cNvSpPr txBox="1">
            <a:spLocks/>
          </p:cNvSpPr>
          <p:nvPr/>
        </p:nvSpPr>
        <p:spPr>
          <a:xfrm>
            <a:off x="8933453" y="804791"/>
            <a:ext cx="2097491" cy="709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5,575 respondent</a:t>
            </a:r>
            <a:endParaRPr lang="en-MY" sz="1200" b="1" dirty="0">
              <a:latin typeface="Century Gothic" panose="020B0502020202020204" pitchFamily="34" charset="0"/>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665935902"/>
              </p:ext>
            </p:extLst>
          </p:nvPr>
        </p:nvGraphicFramePr>
        <p:xfrm>
          <a:off x="1088230" y="1379855"/>
          <a:ext cx="8428749" cy="4853940"/>
        </p:xfrm>
        <a:graphic>
          <a:graphicData uri="http://schemas.openxmlformats.org/drawingml/2006/table">
            <a:tbl>
              <a:tblPr>
                <a:tableStyleId>{5C22544A-7EE6-4342-B048-85BDC9FD1C3A}</a:tableStyleId>
              </a:tblPr>
              <a:tblGrid>
                <a:gridCol w="5478512">
                  <a:extLst>
                    <a:ext uri="{9D8B030D-6E8A-4147-A177-3AD203B41FA5}">
                      <a16:colId xmlns:a16="http://schemas.microsoft.com/office/drawing/2014/main" val="2553319183"/>
                    </a:ext>
                  </a:extLst>
                </a:gridCol>
                <a:gridCol w="1247281">
                  <a:extLst>
                    <a:ext uri="{9D8B030D-6E8A-4147-A177-3AD203B41FA5}">
                      <a16:colId xmlns:a16="http://schemas.microsoft.com/office/drawing/2014/main" val="153765561"/>
                    </a:ext>
                  </a:extLst>
                </a:gridCol>
                <a:gridCol w="1702956">
                  <a:extLst>
                    <a:ext uri="{9D8B030D-6E8A-4147-A177-3AD203B41FA5}">
                      <a16:colId xmlns:a16="http://schemas.microsoft.com/office/drawing/2014/main" val="107974498"/>
                    </a:ext>
                  </a:extLst>
                </a:gridCol>
              </a:tblGrid>
              <a:tr h="182880">
                <a:tc>
                  <a:txBody>
                    <a:bodyPr/>
                    <a:lstStyle/>
                    <a:p>
                      <a:pPr algn="ctr" fontAlgn="b"/>
                      <a:r>
                        <a:rPr lang="en-MY" sz="1400" b="1" i="0" u="none" strike="noStrike" dirty="0">
                          <a:solidFill>
                            <a:srgbClr val="000000"/>
                          </a:solidFill>
                          <a:effectLst/>
                          <a:latin typeface="Century Gothic" panose="020B0502020202020204" pitchFamily="34" charset="0"/>
                        </a:rPr>
                        <a:t>BARRIERS</a:t>
                      </a:r>
                      <a:r>
                        <a:rPr lang="en-MY" sz="1400" b="1" i="0" u="none" strike="noStrike" baseline="0" dirty="0">
                          <a:solidFill>
                            <a:srgbClr val="000000"/>
                          </a:solidFill>
                          <a:effectLst/>
                          <a:latin typeface="Century Gothic" panose="020B0502020202020204" pitchFamily="34" charset="0"/>
                        </a:rPr>
                        <a:t> FACTORS</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fontAlgn="b"/>
                      <a:r>
                        <a:rPr lang="en-MY" sz="1400" b="1" u="none" strike="noStrike" dirty="0">
                          <a:effectLst/>
                          <a:latin typeface="Century Gothic" panose="020B0502020202020204" pitchFamily="34" charset="0"/>
                        </a:rPr>
                        <a:t>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FEMALES</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entury Gothic" panose="020B0502020202020204" pitchFamily="34" charset="0"/>
                        </a:rPr>
                        <a:t>(%)</a:t>
                      </a:r>
                      <a:endParaRPr lang="en-MY" sz="1400" b="1" i="0" u="none" strike="noStrike" dirty="0">
                        <a:solidFill>
                          <a:srgbClr val="000000"/>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3845509"/>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1. </a:t>
                      </a:r>
                      <a:r>
                        <a:rPr lang="ms-MY" sz="1400" dirty="0">
                          <a:solidFill>
                            <a:schemeClr val="tx1"/>
                          </a:solidFill>
                          <a:latin typeface="Century Gothic" panose="020B0502020202020204" pitchFamily="34" charset="0"/>
                        </a:rPr>
                        <a:t>Weather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53.9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55.5</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84987970"/>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2. </a:t>
                      </a:r>
                      <a:r>
                        <a:rPr lang="en-US" sz="1400" dirty="0">
                          <a:solidFill>
                            <a:schemeClr val="tx1"/>
                          </a:solidFill>
                          <a:latin typeface="Century Gothic" panose="020B0502020202020204" pitchFamily="34" charset="0"/>
                        </a:rPr>
                        <a:t>Lack of free time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52.1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55.6</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4293790"/>
                  </a:ext>
                </a:extLst>
              </a:tr>
              <a:tr h="190500">
                <a:tc>
                  <a:txBody>
                    <a:bodyPr/>
                    <a:lstStyle/>
                    <a:p>
                      <a:pPr algn="l" fontAlgn="ctr"/>
                      <a:r>
                        <a:rPr lang="fi-FI" sz="1400" b="0" i="0" u="none" strike="noStrike" dirty="0">
                          <a:solidFill>
                            <a:schemeClr val="tx1"/>
                          </a:solidFill>
                          <a:effectLst/>
                          <a:latin typeface="Century Gothic" panose="020B0502020202020204" pitchFamily="34" charset="0"/>
                        </a:rPr>
                        <a:t>  3. </a:t>
                      </a:r>
                      <a:r>
                        <a:rPr lang="en-US" sz="1400" dirty="0">
                          <a:solidFill>
                            <a:schemeClr val="tx1"/>
                          </a:solidFill>
                          <a:latin typeface="Century Gothic" panose="020B0502020202020204" pitchFamily="34" charset="0"/>
                        </a:rPr>
                        <a:t>Lack of sports facilities (basic) in residential/housing areas </a:t>
                      </a:r>
                      <a:endParaRPr lang="fi-FI"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48.5</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50.2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91792553"/>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4. </a:t>
                      </a:r>
                      <a:r>
                        <a:rPr lang="ms-MY" sz="1400" dirty="0">
                          <a:solidFill>
                            <a:schemeClr val="tx1"/>
                          </a:solidFill>
                          <a:latin typeface="Century Gothic" panose="020B0502020202020204" pitchFamily="34" charset="0"/>
                        </a:rPr>
                        <a:t>Laziness</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45.1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50.2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71760782"/>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5. No</a:t>
                      </a:r>
                      <a:r>
                        <a:rPr lang="en-MY" sz="1400" b="0" i="0" u="none" strike="noStrike" baseline="0" dirty="0">
                          <a:solidFill>
                            <a:schemeClr val="tx1"/>
                          </a:solidFill>
                          <a:effectLst/>
                          <a:latin typeface="Century Gothic" panose="020B0502020202020204" pitchFamily="34" charset="0"/>
                        </a:rPr>
                        <a:t> Friends to do sport activities with</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44.6</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53.2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9622871"/>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6. </a:t>
                      </a:r>
                      <a:r>
                        <a:rPr lang="en-US" sz="1400" dirty="0">
                          <a:solidFill>
                            <a:schemeClr val="tx1"/>
                          </a:solidFill>
                          <a:latin typeface="Century Gothic" panose="020B0502020202020204" pitchFamily="34" charset="0"/>
                        </a:rPr>
                        <a:t>Location of facility is too far away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43.9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47.8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34103044"/>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7. </a:t>
                      </a:r>
                      <a:r>
                        <a:rPr lang="en-US" sz="1400" dirty="0">
                          <a:solidFill>
                            <a:schemeClr val="tx1"/>
                          </a:solidFill>
                          <a:latin typeface="Century Gothic" panose="020B0502020202020204" pitchFamily="34" charset="0"/>
                        </a:rPr>
                        <a:t>Lack of sporting equipment or facilities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42.8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47.7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9825155"/>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8. </a:t>
                      </a:r>
                      <a:r>
                        <a:rPr lang="en-US" sz="1400" dirty="0">
                          <a:solidFill>
                            <a:schemeClr val="tx1"/>
                          </a:solidFill>
                          <a:latin typeface="Century Gothic" panose="020B0502020202020204" pitchFamily="34" charset="0"/>
                        </a:rPr>
                        <a:t>Schedule for sports facilities does not fit with my time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42.7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45.4</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34082449"/>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  9. </a:t>
                      </a:r>
                      <a:r>
                        <a:rPr lang="en-US" sz="1400" dirty="0">
                          <a:solidFill>
                            <a:schemeClr val="tx1"/>
                          </a:solidFill>
                          <a:latin typeface="Century Gothic" panose="020B0502020202020204" pitchFamily="34" charset="0"/>
                        </a:rPr>
                        <a:t>Lack of information about existing sports facilities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40.2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43.7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5099754"/>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10. </a:t>
                      </a:r>
                      <a:r>
                        <a:rPr lang="ms-MY" sz="1400" dirty="0">
                          <a:solidFill>
                            <a:schemeClr val="tx1"/>
                          </a:solidFill>
                          <a:latin typeface="Century Gothic" panose="020B0502020202020204" pitchFamily="34" charset="0"/>
                        </a:rPr>
                        <a:t>Lack of encouragement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39.8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46.3</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04579734"/>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11. </a:t>
                      </a:r>
                      <a:r>
                        <a:rPr lang="ms-MY" sz="1400" dirty="0">
                          <a:solidFill>
                            <a:schemeClr val="tx1"/>
                          </a:solidFill>
                          <a:latin typeface="Century Gothic" panose="020B0502020202020204" pitchFamily="34" charset="0"/>
                        </a:rPr>
                        <a:t>Not interested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39.0</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43.9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92806774"/>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12. </a:t>
                      </a:r>
                      <a:r>
                        <a:rPr lang="en-US" sz="1400" dirty="0">
                          <a:solidFill>
                            <a:schemeClr val="tx1"/>
                          </a:solidFill>
                          <a:latin typeface="Century Gothic" panose="020B0502020202020204" pitchFamily="34" charset="0"/>
                        </a:rPr>
                        <a:t>Health condition does not permit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37.8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39.0</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09218511"/>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13. </a:t>
                      </a:r>
                      <a:r>
                        <a:rPr lang="en-US" sz="1400" dirty="0">
                          <a:solidFill>
                            <a:schemeClr val="tx1"/>
                          </a:solidFill>
                          <a:latin typeface="Century Gothic" panose="020B0502020202020204" pitchFamily="34" charset="0"/>
                        </a:rPr>
                        <a:t>Lack of sports skills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36.9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46.4</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70463568"/>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14. </a:t>
                      </a:r>
                      <a:r>
                        <a:rPr lang="ms-MY" sz="1400" dirty="0">
                          <a:solidFill>
                            <a:schemeClr val="tx1"/>
                          </a:solidFill>
                          <a:latin typeface="Century Gothic" panose="020B0502020202020204" pitchFamily="34" charset="0"/>
                        </a:rPr>
                        <a:t>Fear of injury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36.0</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41.3</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26454029"/>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15. </a:t>
                      </a:r>
                      <a:r>
                        <a:rPr lang="en-US" sz="1400" dirty="0">
                          <a:solidFill>
                            <a:schemeClr val="tx1"/>
                          </a:solidFill>
                          <a:latin typeface="Century Gothic" panose="020B0502020202020204" pitchFamily="34" charset="0"/>
                        </a:rPr>
                        <a:t>Too much bureaucracy to use sports facilities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35.6</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35.1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37087114"/>
                  </a:ext>
                </a:extLst>
              </a:tr>
              <a:tr h="182880">
                <a:tc>
                  <a:txBody>
                    <a:bodyPr/>
                    <a:lstStyle/>
                    <a:p>
                      <a:pPr algn="l" fontAlgn="ctr"/>
                      <a:r>
                        <a:rPr lang="fi-FI" sz="1400" b="0" i="0" u="none" strike="noStrike" dirty="0">
                          <a:solidFill>
                            <a:schemeClr val="tx1"/>
                          </a:solidFill>
                          <a:effectLst/>
                          <a:latin typeface="Century Gothic" panose="020B0502020202020204" pitchFamily="34" charset="0"/>
                        </a:rPr>
                        <a:t>16. </a:t>
                      </a:r>
                      <a:r>
                        <a:rPr lang="en-US" sz="1400" dirty="0">
                          <a:solidFill>
                            <a:schemeClr val="tx1"/>
                          </a:solidFill>
                          <a:latin typeface="Century Gothic" panose="020B0502020202020204" pitchFamily="34" charset="0"/>
                        </a:rPr>
                        <a:t>Sports equipment is too difficult to use </a:t>
                      </a:r>
                      <a:endParaRPr lang="fi-FI"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35.1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37.2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25782179"/>
                  </a:ext>
                </a:extLst>
              </a:tr>
              <a:tr h="182880">
                <a:tc>
                  <a:txBody>
                    <a:bodyPr/>
                    <a:lstStyle/>
                    <a:p>
                      <a:pPr algn="l" fontAlgn="ctr"/>
                      <a:r>
                        <a:rPr lang="fi-FI" sz="1400" b="0" i="0" u="none" strike="noStrike" dirty="0">
                          <a:solidFill>
                            <a:schemeClr val="tx1"/>
                          </a:solidFill>
                          <a:effectLst/>
                          <a:latin typeface="Century Gothic" panose="020B0502020202020204" pitchFamily="34" charset="0"/>
                        </a:rPr>
                        <a:t>17. </a:t>
                      </a:r>
                      <a:r>
                        <a:rPr lang="en-US" sz="1400" dirty="0">
                          <a:solidFill>
                            <a:schemeClr val="tx1"/>
                          </a:solidFill>
                          <a:latin typeface="Century Gothic" panose="020B0502020202020204" pitchFamily="34" charset="0"/>
                        </a:rPr>
                        <a:t>Lack of transport service to sports venues </a:t>
                      </a:r>
                      <a:endParaRPr lang="fi-FI"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34.1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40.2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68887043"/>
                  </a:ext>
                </a:extLst>
              </a:tr>
              <a:tr h="182880">
                <a:tc>
                  <a:txBody>
                    <a:bodyPr/>
                    <a:lstStyle/>
                    <a:p>
                      <a:pPr algn="l" fontAlgn="ctr"/>
                      <a:r>
                        <a:rPr lang="en-MY" sz="1400" b="0" i="0" u="none" strike="noStrike">
                          <a:solidFill>
                            <a:schemeClr val="tx1"/>
                          </a:solidFill>
                          <a:effectLst/>
                          <a:latin typeface="Century Gothic" panose="020B0502020202020204" pitchFamily="34" charset="0"/>
                        </a:rPr>
                        <a:t>19. </a:t>
                      </a:r>
                      <a:r>
                        <a:rPr lang="ms-MY" sz="1400">
                          <a:solidFill>
                            <a:schemeClr val="tx1"/>
                          </a:solidFill>
                          <a:latin typeface="Century Gothic" panose="020B0502020202020204" pitchFamily="34" charset="0"/>
                        </a:rPr>
                        <a:t>Financial problems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29.7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29.1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05297943"/>
                  </a:ext>
                </a:extLst>
              </a:tr>
              <a:tr h="182880">
                <a:tc>
                  <a:txBody>
                    <a:bodyPr/>
                    <a:lstStyle/>
                    <a:p>
                      <a:pPr marL="342900" indent="-342900" algn="l" fontAlgn="ctr">
                        <a:buAutoNum type="arabicPeriod" startAt="20"/>
                      </a:pPr>
                      <a:r>
                        <a:rPr lang="ms-MY" sz="1400" dirty="0">
                          <a:solidFill>
                            <a:schemeClr val="tx1"/>
                          </a:solidFill>
                          <a:latin typeface="Century Gothic" panose="020B0502020202020204" pitchFamily="34" charset="0"/>
                        </a:rPr>
                        <a:t>Shyness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a:solidFill>
                            <a:schemeClr val="tx1"/>
                          </a:solidFill>
                          <a:effectLst/>
                          <a:latin typeface="Century Gothic" panose="020B0502020202020204" pitchFamily="34" charset="0"/>
                        </a:rPr>
                        <a:t>28.7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1" i="0" u="none" strike="noStrike" dirty="0">
                          <a:solidFill>
                            <a:schemeClr val="tx1"/>
                          </a:solidFill>
                          <a:effectLst/>
                          <a:latin typeface="Century Gothic" panose="020B0502020202020204" pitchFamily="34" charset="0"/>
                        </a:rPr>
                        <a:t>36.1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0969205"/>
                  </a:ext>
                </a:extLst>
              </a:tr>
              <a:tr h="182880">
                <a:tc>
                  <a:txBody>
                    <a:bodyPr/>
                    <a:lstStyle/>
                    <a:p>
                      <a:pPr algn="l" fontAlgn="ctr"/>
                      <a:r>
                        <a:rPr lang="en-MY" sz="1400" b="0" i="0" u="none" strike="noStrike" dirty="0">
                          <a:solidFill>
                            <a:schemeClr val="tx1"/>
                          </a:solidFill>
                          <a:effectLst/>
                          <a:latin typeface="Century Gothic" panose="020B0502020202020204" pitchFamily="34" charset="0"/>
                        </a:rPr>
                        <a:t>21. </a:t>
                      </a:r>
                      <a:r>
                        <a:rPr lang="en-US" sz="1400" dirty="0">
                          <a:solidFill>
                            <a:schemeClr val="tx1"/>
                          </a:solidFill>
                          <a:latin typeface="Century Gothic" panose="020B0502020202020204" pitchFamily="34" charset="0"/>
                        </a:rPr>
                        <a:t>Violation of religious values and beliefs </a:t>
                      </a:r>
                      <a:endParaRPr lang="en-MY" sz="1400" b="0" i="0" u="none" strike="noStrike" dirty="0">
                        <a:solidFill>
                          <a:schemeClr val="tx1"/>
                        </a:solidFill>
                        <a:effectLst/>
                        <a:latin typeface="Century Gothic" panose="020B0502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14.9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r>
                        <a:rPr lang="en-MY" sz="1400" b="0" i="0" u="none" strike="noStrike" dirty="0">
                          <a:solidFill>
                            <a:schemeClr val="tx1"/>
                          </a:solidFill>
                          <a:effectLst/>
                          <a:latin typeface="Century Gothic" panose="020B0502020202020204" pitchFamily="34" charset="0"/>
                        </a:rPr>
                        <a:t>14.3</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53891905"/>
                  </a:ext>
                </a:extLst>
              </a:tr>
            </a:tbl>
          </a:graphicData>
        </a:graphic>
      </p:graphicFrame>
    </p:spTree>
    <p:extLst>
      <p:ext uri="{BB962C8B-B14F-4D97-AF65-F5344CB8AC3E}">
        <p14:creationId xmlns:p14="http://schemas.microsoft.com/office/powerpoint/2010/main" val="1596038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48197" y="1318086"/>
            <a:ext cx="6733928" cy="1323439"/>
          </a:xfrm>
          <a:prstGeom prst="rect">
            <a:avLst/>
          </a:prstGeom>
          <a:noFill/>
        </p:spPr>
        <p:txBody>
          <a:bodyPr wrap="square" rtlCol="0">
            <a:spAutoFit/>
          </a:bodyPr>
          <a:lstStyle/>
          <a:p>
            <a:pPr algn="ctr"/>
            <a:r>
              <a:rPr lang="sv-SE" sz="2000" dirty="0"/>
              <a:t>Table 10: Type of Support Needed for Those Who are not Involved in Sport Activities, Exercise Activities, Active Recreation Activities and Mind Sports</a:t>
            </a:r>
            <a:endParaRPr lang="ms-MY" sz="2000" dirty="0"/>
          </a:p>
          <a:p>
            <a:pPr algn="ctr"/>
            <a:endParaRPr lang="ms-MY" sz="2000" dirty="0"/>
          </a:p>
        </p:txBody>
      </p:sp>
      <p:sp>
        <p:nvSpPr>
          <p:cNvPr id="18" name="Title 1"/>
          <p:cNvSpPr txBox="1">
            <a:spLocks/>
          </p:cNvSpPr>
          <p:nvPr/>
        </p:nvSpPr>
        <p:spPr>
          <a:xfrm>
            <a:off x="8152690" y="307906"/>
            <a:ext cx="163830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215 respondents</a:t>
            </a:r>
            <a:endParaRPr lang="en-MY" sz="1200" b="1" dirty="0">
              <a:latin typeface="Century Gothic" panose="020B0502020202020204" pitchFamily="34" charset="0"/>
            </a:endParaRPr>
          </a:p>
        </p:txBody>
      </p:sp>
      <p:graphicFrame>
        <p:nvGraphicFramePr>
          <p:cNvPr id="4" name="Table 3"/>
          <p:cNvGraphicFramePr>
            <a:graphicFrameLocks noGrp="1"/>
          </p:cNvGraphicFramePr>
          <p:nvPr/>
        </p:nvGraphicFramePr>
        <p:xfrm>
          <a:off x="2528836" y="2539254"/>
          <a:ext cx="7078302" cy="3596383"/>
        </p:xfrm>
        <a:graphic>
          <a:graphicData uri="http://schemas.openxmlformats.org/drawingml/2006/table">
            <a:tbl>
              <a:tblPr>
                <a:tableStyleId>{21E4AEA4-8DFA-4A89-87EB-49C32662AFE0}</a:tableStyleId>
              </a:tblPr>
              <a:tblGrid>
                <a:gridCol w="561085">
                  <a:extLst>
                    <a:ext uri="{9D8B030D-6E8A-4147-A177-3AD203B41FA5}">
                      <a16:colId xmlns:a16="http://schemas.microsoft.com/office/drawing/2014/main" val="20000"/>
                    </a:ext>
                  </a:extLst>
                </a:gridCol>
                <a:gridCol w="3539479">
                  <a:extLst>
                    <a:ext uri="{9D8B030D-6E8A-4147-A177-3AD203B41FA5}">
                      <a16:colId xmlns:a16="http://schemas.microsoft.com/office/drawing/2014/main" val="20001"/>
                    </a:ext>
                  </a:extLst>
                </a:gridCol>
                <a:gridCol w="1628775">
                  <a:extLst>
                    <a:ext uri="{9D8B030D-6E8A-4147-A177-3AD203B41FA5}">
                      <a16:colId xmlns:a16="http://schemas.microsoft.com/office/drawing/2014/main" val="20002"/>
                    </a:ext>
                  </a:extLst>
                </a:gridCol>
                <a:gridCol w="1348963">
                  <a:extLst>
                    <a:ext uri="{9D8B030D-6E8A-4147-A177-3AD203B41FA5}">
                      <a16:colId xmlns:a16="http://schemas.microsoft.com/office/drawing/2014/main" val="20003"/>
                    </a:ext>
                  </a:extLst>
                </a:gridCol>
              </a:tblGrid>
              <a:tr h="190500">
                <a:tc>
                  <a:txBody>
                    <a:bodyPr/>
                    <a:lstStyle/>
                    <a:p>
                      <a:pPr algn="l" fontAlgn="ctr"/>
                      <a:r>
                        <a:rPr lang="en-US" sz="1600" b="1" u="none" strike="noStrike" dirty="0">
                          <a:effectLst/>
                        </a:rPr>
                        <a:t>No</a:t>
                      </a:r>
                      <a:endParaRPr lang="en-MY" sz="1600" b="1" i="0" u="none" strike="noStrike" dirty="0">
                        <a:solidFill>
                          <a:srgbClr val="000000"/>
                        </a:solidFill>
                        <a:effectLst/>
                        <a:latin typeface="+mn-lt"/>
                      </a:endParaRPr>
                    </a:p>
                  </a:txBody>
                  <a:tcPr marL="182880" marR="7620" marT="7620" marB="0" anchor="ctr"/>
                </a:tc>
                <a:tc>
                  <a:txBody>
                    <a:bodyPr/>
                    <a:lstStyle/>
                    <a:p>
                      <a:pPr algn="l" fontAlgn="ctr"/>
                      <a:r>
                        <a:rPr lang="en-US" sz="1600" b="1" i="0" u="none" strike="noStrike" dirty="0">
                          <a:solidFill>
                            <a:schemeClr val="dk1"/>
                          </a:solidFill>
                          <a:effectLst/>
                          <a:latin typeface="+mn-lt"/>
                        </a:rPr>
                        <a:t>Type</a:t>
                      </a:r>
                      <a:r>
                        <a:rPr lang="en-US" sz="1600" b="1" i="0" u="none" strike="noStrike" baseline="0" dirty="0">
                          <a:solidFill>
                            <a:schemeClr val="dk1"/>
                          </a:solidFill>
                          <a:effectLst/>
                          <a:latin typeface="+mn-lt"/>
                        </a:rPr>
                        <a:t> of Supports</a:t>
                      </a:r>
                      <a:endParaRPr lang="en-MY" sz="1600" b="1" i="0" u="none" strike="noStrike" dirty="0">
                        <a:solidFill>
                          <a:srgbClr val="000000"/>
                        </a:solidFill>
                        <a:effectLst/>
                        <a:latin typeface="Arial" panose="020B0604020202020204" pitchFamily="34" charset="0"/>
                      </a:endParaRPr>
                    </a:p>
                  </a:txBody>
                  <a:tcPr marL="182880" marR="7620" marT="7620" marB="0" anchor="ctr"/>
                </a:tc>
                <a:tc>
                  <a:txBody>
                    <a:bodyPr/>
                    <a:lstStyle/>
                    <a:p>
                      <a:pPr algn="ctr" fontAlgn="b"/>
                      <a:r>
                        <a:rPr lang="en-MY" sz="1800" b="1" u="none" strike="noStrike" dirty="0">
                          <a:effectLst/>
                        </a:rPr>
                        <a:t> Frequency (n)</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US" sz="1800" b="1" i="0" u="none" strike="noStrike" dirty="0">
                          <a:solidFill>
                            <a:srgbClr val="000000"/>
                          </a:solidFill>
                          <a:effectLst/>
                          <a:latin typeface="Calibri" panose="020F0502020204030204" pitchFamily="34" charset="0"/>
                        </a:rPr>
                        <a:t>Percent (%)</a:t>
                      </a:r>
                      <a:endParaRPr lang="en-MY" sz="1800" b="1" i="0" u="none" strike="noStrike" dirty="0">
                        <a:solidFill>
                          <a:srgbClr val="000000"/>
                        </a:solidFill>
                        <a:effectLst/>
                        <a:latin typeface="Calibri" panose="020F0502020204030204" pitchFamily="34" charset="0"/>
                      </a:endParaRPr>
                    </a:p>
                  </a:txBody>
                  <a:tcPr marL="7363" marR="7363" marT="7363" marB="0" anchor="b"/>
                </a:tc>
                <a:extLst>
                  <a:ext uri="{0D108BD9-81ED-4DB2-BD59-A6C34878D82A}">
                    <a16:rowId xmlns:a16="http://schemas.microsoft.com/office/drawing/2014/main" val="10000"/>
                  </a:ext>
                </a:extLst>
              </a:tr>
              <a:tr h="190500">
                <a:tc>
                  <a:txBody>
                    <a:bodyPr/>
                    <a:lstStyle/>
                    <a:p>
                      <a:pPr algn="ctr" fontAlgn="b"/>
                      <a:r>
                        <a:rPr lang="en-MY" sz="1600" b="0" i="0" u="none" strike="noStrike" dirty="0">
                          <a:solidFill>
                            <a:srgbClr val="000000"/>
                          </a:solidFill>
                          <a:effectLst/>
                          <a:latin typeface="Calibri" panose="020F0502020204030204" pitchFamily="34" charset="0"/>
                        </a:rPr>
                        <a:t>1</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Time</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154</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71.6</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MY" sz="1600" b="0" i="0" u="none" strike="noStrike" dirty="0">
                          <a:solidFill>
                            <a:srgbClr val="000000"/>
                          </a:solidFill>
                          <a:effectLst/>
                          <a:latin typeface="Calibri" panose="020F0502020204030204" pitchFamily="34" charset="0"/>
                        </a:rPr>
                        <a:t>2</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Sport</a:t>
                      </a:r>
                      <a:r>
                        <a:rPr lang="en-MY" sz="1600" b="0" i="0" u="none" strike="noStrike" baseline="0" dirty="0">
                          <a:solidFill>
                            <a:schemeClr val="dk1"/>
                          </a:solidFill>
                          <a:effectLst/>
                          <a:latin typeface="+mn-lt"/>
                        </a:rPr>
                        <a:t> facilities</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105</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48.8</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ctr" fontAlgn="b"/>
                      <a:r>
                        <a:rPr lang="en-MY" sz="1600" b="0" i="0" u="none" strike="noStrike" dirty="0">
                          <a:solidFill>
                            <a:srgbClr val="000000"/>
                          </a:solidFill>
                          <a:effectLst/>
                          <a:latin typeface="Calibri" panose="020F0502020204030204" pitchFamily="34" charset="0"/>
                        </a:rPr>
                        <a:t>3</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Environmental</a:t>
                      </a:r>
                      <a:r>
                        <a:rPr lang="en-MY" sz="1600" b="0" i="0" u="none" strike="noStrike" baseline="0" dirty="0">
                          <a:solidFill>
                            <a:schemeClr val="dk1"/>
                          </a:solidFill>
                          <a:effectLst/>
                          <a:latin typeface="+mn-lt"/>
                        </a:rPr>
                        <a:t> safety</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a:effectLst/>
                        </a:rPr>
                        <a:t>95</a:t>
                      </a:r>
                      <a:endParaRPr lang="ms-MY"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44.2</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ctr" fontAlgn="b"/>
                      <a:r>
                        <a:rPr lang="en-MY" sz="1600" b="0" i="0" u="none" strike="noStrike" dirty="0">
                          <a:solidFill>
                            <a:srgbClr val="000000"/>
                          </a:solidFill>
                          <a:effectLst/>
                          <a:latin typeface="Calibri" panose="020F0502020204030204" pitchFamily="34" charset="0"/>
                        </a:rPr>
                        <a:t>4</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Women coach</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92</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42.8</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ctr" fontAlgn="b"/>
                      <a:r>
                        <a:rPr lang="en-MY" sz="1600" b="0" i="0" u="none" strike="noStrike" dirty="0">
                          <a:solidFill>
                            <a:srgbClr val="000000"/>
                          </a:solidFill>
                          <a:effectLst/>
                          <a:latin typeface="Calibri" panose="020F0502020204030204" pitchFamily="34" charset="0"/>
                        </a:rPr>
                        <a:t>5</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fi-FI" sz="1600" u="none" strike="noStrike" dirty="0">
                          <a:effectLst/>
                        </a:rPr>
                        <a:t>Child care centre in a sport</a:t>
                      </a:r>
                      <a:r>
                        <a:rPr lang="fi-FI" sz="1600" u="none" strike="noStrike" baseline="0" dirty="0">
                          <a:effectLst/>
                        </a:rPr>
                        <a:t> facilities</a:t>
                      </a:r>
                      <a:endParaRPr lang="fi-FI"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89</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41.4</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ctr" fontAlgn="b"/>
                      <a:r>
                        <a:rPr lang="en-MY" sz="1600" b="0" i="0" u="none" strike="noStrike" dirty="0">
                          <a:solidFill>
                            <a:srgbClr val="000000"/>
                          </a:solidFill>
                          <a:effectLst/>
                          <a:latin typeface="Calibri" panose="020F0502020204030204" pitchFamily="34" charset="0"/>
                        </a:rPr>
                        <a:t>6</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Training</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79</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36.7</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ctr" fontAlgn="b"/>
                      <a:r>
                        <a:rPr lang="en-MY" sz="1600" b="0" i="0" u="none" strike="noStrike" dirty="0">
                          <a:solidFill>
                            <a:srgbClr val="000000"/>
                          </a:solidFill>
                          <a:effectLst/>
                          <a:latin typeface="Calibri" panose="020F0502020204030204" pitchFamily="34" charset="0"/>
                        </a:rPr>
                        <a:t>7</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ms-MY" sz="1600" u="none" strike="noStrike" dirty="0">
                          <a:effectLst/>
                        </a:rPr>
                        <a:t>Support from family</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78</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36.3</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ctr" fontAlgn="b"/>
                      <a:r>
                        <a:rPr lang="en-MY" sz="1600" b="0" i="0" u="none" strike="noStrike" dirty="0">
                          <a:solidFill>
                            <a:srgbClr val="000000"/>
                          </a:solidFill>
                          <a:effectLst/>
                          <a:latin typeface="Calibri" panose="020F0502020204030204" pitchFamily="34" charset="0"/>
                        </a:rPr>
                        <a:t>8</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Transportation</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70</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32.6</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ctr" fontAlgn="b"/>
                      <a:r>
                        <a:rPr lang="en-MY" sz="1600" b="0" i="0" u="none" strike="noStrike" dirty="0">
                          <a:solidFill>
                            <a:srgbClr val="000000"/>
                          </a:solidFill>
                          <a:effectLst/>
                          <a:latin typeface="Calibri" panose="020F0502020204030204" pitchFamily="34" charset="0"/>
                        </a:rPr>
                        <a:t>9</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Sport</a:t>
                      </a:r>
                      <a:r>
                        <a:rPr lang="en-MY" sz="1600" b="0" i="0" u="none" strike="noStrike" baseline="0" dirty="0">
                          <a:solidFill>
                            <a:schemeClr val="dk1"/>
                          </a:solidFill>
                          <a:effectLst/>
                          <a:latin typeface="+mn-lt"/>
                        </a:rPr>
                        <a:t> </a:t>
                      </a:r>
                      <a:r>
                        <a:rPr lang="en-MY" sz="1600" b="0" i="0" u="none" strike="noStrike" baseline="0" dirty="0" err="1">
                          <a:solidFill>
                            <a:schemeClr val="dk1"/>
                          </a:solidFill>
                          <a:effectLst/>
                          <a:latin typeface="+mn-lt"/>
                        </a:rPr>
                        <a:t>equipments</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67</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31.2</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ctr" fontAlgn="b"/>
                      <a:r>
                        <a:rPr lang="en-MY" sz="1600" b="0" i="0" u="none" strike="noStrike" dirty="0">
                          <a:solidFill>
                            <a:srgbClr val="000000"/>
                          </a:solidFill>
                          <a:effectLst/>
                          <a:latin typeface="Calibri" panose="020F0502020204030204" pitchFamily="34" charset="0"/>
                        </a:rPr>
                        <a:t>10</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Support from employer</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67</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31.2</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ctr" fontAlgn="b"/>
                      <a:r>
                        <a:rPr lang="en-MY" sz="1600" b="0" i="0" u="none" strike="noStrike" dirty="0">
                          <a:solidFill>
                            <a:srgbClr val="000000"/>
                          </a:solidFill>
                          <a:effectLst/>
                          <a:latin typeface="Calibri" panose="020F0502020204030204" pitchFamily="34" charset="0"/>
                        </a:rPr>
                        <a:t>11</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ms-MY" sz="1600" u="none" strike="noStrike" dirty="0">
                          <a:effectLst/>
                        </a:rPr>
                        <a:t>Funds</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54</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a:effectLst/>
                        </a:rPr>
                        <a:t>25.1</a:t>
                      </a:r>
                      <a:endParaRPr lang="ms-MY"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ctr" fontAlgn="b"/>
                      <a:r>
                        <a:rPr lang="en-MY" sz="1600" b="0" i="0" u="none" strike="noStrike" dirty="0">
                          <a:solidFill>
                            <a:srgbClr val="000000"/>
                          </a:solidFill>
                          <a:effectLst/>
                          <a:latin typeface="Calibri" panose="020F0502020204030204" pitchFamily="34" charset="0"/>
                        </a:rPr>
                        <a:t>12</a:t>
                      </a:r>
                      <a:endParaRPr lang="ms-MY"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600" b="0" i="0" u="none" strike="noStrike" dirty="0">
                          <a:solidFill>
                            <a:schemeClr val="dk1"/>
                          </a:solidFill>
                          <a:effectLst/>
                          <a:latin typeface="+mn-lt"/>
                        </a:rPr>
                        <a:t>Professional</a:t>
                      </a:r>
                      <a:r>
                        <a:rPr lang="en-MY" sz="1600" b="0" i="0" u="none" strike="noStrike" baseline="0" dirty="0">
                          <a:solidFill>
                            <a:schemeClr val="dk1"/>
                          </a:solidFill>
                          <a:effectLst/>
                          <a:latin typeface="+mn-lt"/>
                        </a:rPr>
                        <a:t> </a:t>
                      </a:r>
                      <a:r>
                        <a:rPr lang="en-MY" sz="1600" b="0" i="0" u="none" strike="noStrike" dirty="0">
                          <a:solidFill>
                            <a:schemeClr val="dk1"/>
                          </a:solidFill>
                          <a:effectLst/>
                          <a:latin typeface="+mn-lt"/>
                        </a:rPr>
                        <a:t>coaching</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ms-MY" sz="1600" u="none" strike="noStrike" dirty="0">
                          <a:effectLst/>
                        </a:rPr>
                        <a:t>32</a:t>
                      </a:r>
                      <a:endParaRPr lang="ms-MY"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ms-MY" sz="1600" u="none" strike="noStrike" dirty="0">
                          <a:effectLst/>
                        </a:rPr>
                        <a:t>14.9</a:t>
                      </a:r>
                      <a:endParaRPr lang="ms-MY"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7356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56351" y="1025719"/>
            <a:ext cx="3851054" cy="400110"/>
          </a:xfrm>
          <a:prstGeom prst="rect">
            <a:avLst/>
          </a:prstGeom>
          <a:noFill/>
        </p:spPr>
        <p:txBody>
          <a:bodyPr wrap="none" rtlCol="0">
            <a:spAutoFit/>
          </a:bodyPr>
          <a:lstStyle/>
          <a:p>
            <a:r>
              <a:rPr lang="sv-SE" sz="2000" dirty="0"/>
              <a:t>Table 11: Type of Support Needed </a:t>
            </a:r>
            <a:endParaRPr lang="ms-MY" sz="2000" dirty="0"/>
          </a:p>
        </p:txBody>
      </p:sp>
      <p:graphicFrame>
        <p:nvGraphicFramePr>
          <p:cNvPr id="4" name="Table 3"/>
          <p:cNvGraphicFramePr>
            <a:graphicFrameLocks noGrp="1"/>
          </p:cNvGraphicFramePr>
          <p:nvPr>
            <p:extLst>
              <p:ext uri="{D42A27DB-BD31-4B8C-83A1-F6EECF244321}">
                <p14:modId xmlns:p14="http://schemas.microsoft.com/office/powerpoint/2010/main" val="328617541"/>
              </p:ext>
            </p:extLst>
          </p:nvPr>
        </p:nvGraphicFramePr>
        <p:xfrm>
          <a:off x="1971675" y="1552543"/>
          <a:ext cx="7915274" cy="3504843"/>
        </p:xfrm>
        <a:graphic>
          <a:graphicData uri="http://schemas.openxmlformats.org/drawingml/2006/table">
            <a:tbl>
              <a:tblPr>
                <a:tableStyleId>{21E4AEA4-8DFA-4A89-87EB-49C32662AFE0}</a:tableStyleId>
              </a:tblPr>
              <a:tblGrid>
                <a:gridCol w="606534">
                  <a:extLst>
                    <a:ext uri="{9D8B030D-6E8A-4147-A177-3AD203B41FA5}">
                      <a16:colId xmlns:a16="http://schemas.microsoft.com/office/drawing/2014/main" val="2305465771"/>
                    </a:ext>
                  </a:extLst>
                </a:gridCol>
                <a:gridCol w="3908316">
                  <a:extLst>
                    <a:ext uri="{9D8B030D-6E8A-4147-A177-3AD203B41FA5}">
                      <a16:colId xmlns:a16="http://schemas.microsoft.com/office/drawing/2014/main" val="3784708847"/>
                    </a:ext>
                  </a:extLst>
                </a:gridCol>
                <a:gridCol w="1905000">
                  <a:extLst>
                    <a:ext uri="{9D8B030D-6E8A-4147-A177-3AD203B41FA5}">
                      <a16:colId xmlns:a16="http://schemas.microsoft.com/office/drawing/2014/main" val="1793780835"/>
                    </a:ext>
                  </a:extLst>
                </a:gridCol>
                <a:gridCol w="1495424">
                  <a:extLst>
                    <a:ext uri="{9D8B030D-6E8A-4147-A177-3AD203B41FA5}">
                      <a16:colId xmlns:a16="http://schemas.microsoft.com/office/drawing/2014/main" val="1842524183"/>
                    </a:ext>
                  </a:extLst>
                </a:gridCol>
              </a:tblGrid>
              <a:tr h="266379">
                <a:tc>
                  <a:txBody>
                    <a:bodyPr/>
                    <a:lstStyle/>
                    <a:p>
                      <a:pPr algn="l" fontAlgn="ctr"/>
                      <a:r>
                        <a:rPr lang="en-US" sz="1800" b="1" i="0" u="none" strike="noStrike" dirty="0">
                          <a:solidFill>
                            <a:srgbClr val="000000"/>
                          </a:solidFill>
                          <a:effectLst/>
                          <a:latin typeface="+mn-lt"/>
                        </a:rPr>
                        <a:t>No</a:t>
                      </a:r>
                      <a:endParaRPr lang="en-MY" sz="1800" b="1" i="0" u="none" strike="noStrike" dirty="0">
                        <a:solidFill>
                          <a:srgbClr val="000000"/>
                        </a:solidFill>
                        <a:effectLst/>
                        <a:latin typeface="+mn-lt"/>
                      </a:endParaRPr>
                    </a:p>
                  </a:txBody>
                  <a:tcPr marL="182880" marR="7620" marT="7620" marB="0" anchor="ctr"/>
                </a:tc>
                <a:tc>
                  <a:txBody>
                    <a:bodyPr/>
                    <a:lstStyle/>
                    <a:p>
                      <a:pPr algn="l" fontAlgn="ctr"/>
                      <a:r>
                        <a:rPr lang="en-US" sz="1800" b="1" u="none" strike="noStrike" dirty="0">
                          <a:effectLst/>
                        </a:rPr>
                        <a:t>Type of Support</a:t>
                      </a:r>
                      <a:endParaRPr lang="en-MY" sz="1800" b="1" i="0" u="none" strike="noStrike" dirty="0">
                        <a:solidFill>
                          <a:srgbClr val="000000"/>
                        </a:solidFill>
                        <a:effectLst/>
                        <a:latin typeface="Arial" panose="020B0604020202020204" pitchFamily="34" charset="0"/>
                      </a:endParaRPr>
                    </a:p>
                  </a:txBody>
                  <a:tcPr marL="182880" marR="7620" marT="7620" marB="0" anchor="ctr"/>
                </a:tc>
                <a:tc>
                  <a:txBody>
                    <a:bodyPr/>
                    <a:lstStyle/>
                    <a:p>
                      <a:pPr algn="ctr" fontAlgn="b"/>
                      <a:r>
                        <a:rPr lang="en-MY" sz="1800" b="1" u="none" strike="noStrike" dirty="0">
                          <a:effectLst/>
                        </a:rPr>
                        <a:t> Frequency (n)</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US" sz="1800" b="1" i="0" u="none" strike="noStrike" dirty="0">
                          <a:solidFill>
                            <a:srgbClr val="000000"/>
                          </a:solidFill>
                          <a:effectLst/>
                          <a:latin typeface="Calibri" panose="020F0502020204030204" pitchFamily="34" charset="0"/>
                        </a:rPr>
                        <a:t>Percent (%)</a:t>
                      </a:r>
                      <a:endParaRPr lang="en-MY" sz="1800" b="1" i="0" u="none" strike="noStrike" dirty="0">
                        <a:solidFill>
                          <a:srgbClr val="000000"/>
                        </a:solidFill>
                        <a:effectLst/>
                        <a:latin typeface="Calibri" panose="020F0502020204030204" pitchFamily="34" charset="0"/>
                      </a:endParaRPr>
                    </a:p>
                  </a:txBody>
                  <a:tcPr marL="7363" marR="7363" marT="7363" marB="0" anchor="b"/>
                </a:tc>
                <a:extLst>
                  <a:ext uri="{0D108BD9-81ED-4DB2-BD59-A6C34878D82A}">
                    <a16:rowId xmlns:a16="http://schemas.microsoft.com/office/drawing/2014/main" val="3961164527"/>
                  </a:ext>
                </a:extLst>
              </a:tr>
              <a:tr h="266379">
                <a:tc>
                  <a:txBody>
                    <a:bodyPr/>
                    <a:lstStyle/>
                    <a:p>
                      <a:pPr algn="ctr"/>
                      <a:r>
                        <a:rPr lang="en-MY" sz="1600" dirty="0"/>
                        <a:t>1</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Time</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en-MY" sz="1600" u="none" strike="noStrike" dirty="0">
                          <a:effectLst/>
                          <a:latin typeface="+mn-lt"/>
                        </a:rPr>
                        <a:t>585</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67</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001"/>
                  </a:ext>
                </a:extLst>
              </a:tr>
              <a:tr h="266379">
                <a:tc>
                  <a:txBody>
                    <a:bodyPr/>
                    <a:lstStyle/>
                    <a:p>
                      <a:pPr algn="ctr"/>
                      <a:r>
                        <a:rPr lang="en-MY" sz="1600" dirty="0"/>
                        <a:t>2</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Sport</a:t>
                      </a:r>
                      <a:r>
                        <a:rPr lang="en-MY" sz="1600" b="0" i="0" u="none" strike="noStrike" baseline="0" dirty="0">
                          <a:solidFill>
                            <a:schemeClr val="dk1"/>
                          </a:solidFill>
                          <a:effectLst/>
                          <a:latin typeface="+mn-lt"/>
                        </a:rPr>
                        <a:t> facilities</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en-MY" sz="1600" u="none" strike="noStrike" dirty="0">
                          <a:effectLst/>
                          <a:latin typeface="+mn-lt"/>
                        </a:rPr>
                        <a:t>495</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56</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002"/>
                  </a:ext>
                </a:extLst>
              </a:tr>
              <a:tr h="266379">
                <a:tc>
                  <a:txBody>
                    <a:bodyPr/>
                    <a:lstStyle/>
                    <a:p>
                      <a:pPr algn="ctr"/>
                      <a:r>
                        <a:rPr lang="en-MY" sz="1600" dirty="0"/>
                        <a:t>3</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Environmental</a:t>
                      </a:r>
                      <a:r>
                        <a:rPr lang="en-MY" sz="1600" b="0" i="0" u="none" strike="noStrike" baseline="0" dirty="0">
                          <a:solidFill>
                            <a:schemeClr val="dk1"/>
                          </a:solidFill>
                          <a:effectLst/>
                          <a:latin typeface="+mn-lt"/>
                        </a:rPr>
                        <a:t> safety</a:t>
                      </a:r>
                      <a:endParaRPr lang="ms-MY" sz="16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ctr"/>
                      <a:r>
                        <a:rPr lang="en-MY" sz="1600" u="none" strike="noStrike" dirty="0">
                          <a:effectLst/>
                          <a:latin typeface="+mn-lt"/>
                        </a:rPr>
                        <a:t>440</a:t>
                      </a:r>
                      <a:endParaRPr lang="en-MY" sz="1600" b="0" i="0" u="none" strike="noStrike" dirty="0">
                        <a:solidFill>
                          <a:srgbClr val="000000"/>
                        </a:solidFill>
                        <a:effectLst/>
                        <a:latin typeface="+mn-lt"/>
                      </a:endParaRPr>
                    </a:p>
                  </a:txBody>
                  <a:tcPr marL="7620" marR="7620" marT="7620" marB="0"/>
                </a:tc>
                <a:tc>
                  <a:txBody>
                    <a:bodyPr/>
                    <a:lstStyle/>
                    <a:p>
                      <a:pPr algn="ctr" fontAlgn="b"/>
                      <a:r>
                        <a:rPr lang="en-MY" sz="1600" u="none" strike="noStrike" dirty="0">
                          <a:effectLst/>
                          <a:latin typeface="+mn-lt"/>
                        </a:rPr>
                        <a:t>50</a:t>
                      </a:r>
                      <a:endParaRPr lang="en-MY" sz="1600" b="0" i="0" u="none" strike="noStrike" dirty="0">
                        <a:solidFill>
                          <a:srgbClr val="000000"/>
                        </a:solidFill>
                        <a:effectLst/>
                        <a:latin typeface="+mn-lt"/>
                      </a:endParaRPr>
                    </a:p>
                  </a:txBody>
                  <a:tcPr marL="7620" marR="7620" marT="7620" marB="0"/>
                </a:tc>
                <a:extLst>
                  <a:ext uri="{0D108BD9-81ED-4DB2-BD59-A6C34878D82A}">
                    <a16:rowId xmlns:a16="http://schemas.microsoft.com/office/drawing/2014/main" val="10003"/>
                  </a:ext>
                </a:extLst>
              </a:tr>
              <a:tr h="266379">
                <a:tc>
                  <a:txBody>
                    <a:bodyPr/>
                    <a:lstStyle/>
                    <a:p>
                      <a:pPr algn="ctr"/>
                      <a:r>
                        <a:rPr lang="en-MY" sz="1600" dirty="0"/>
                        <a:t>4</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Training</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433</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49</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437802756"/>
                  </a:ext>
                </a:extLst>
              </a:tr>
              <a:tr h="266379">
                <a:tc>
                  <a:txBody>
                    <a:bodyPr/>
                    <a:lstStyle/>
                    <a:p>
                      <a:pPr algn="ctr"/>
                      <a:r>
                        <a:rPr lang="en-MY" sz="1600" dirty="0"/>
                        <a:t>5</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Women’s coach</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375</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43</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005"/>
                  </a:ext>
                </a:extLst>
              </a:tr>
              <a:tr h="266379">
                <a:tc>
                  <a:txBody>
                    <a:bodyPr/>
                    <a:lstStyle/>
                    <a:p>
                      <a:pPr algn="ctr"/>
                      <a:r>
                        <a:rPr lang="en-MY" sz="1600" dirty="0"/>
                        <a:t>6</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Sport</a:t>
                      </a:r>
                      <a:r>
                        <a:rPr lang="en-MY" sz="1600" b="0" i="0" u="none" strike="noStrike" baseline="0" dirty="0">
                          <a:solidFill>
                            <a:schemeClr val="dk1"/>
                          </a:solidFill>
                          <a:effectLst/>
                          <a:latin typeface="+mn-lt"/>
                        </a:rPr>
                        <a:t> equipment</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374</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43</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006"/>
                  </a:ext>
                </a:extLst>
              </a:tr>
              <a:tr h="266379">
                <a:tc>
                  <a:txBody>
                    <a:bodyPr/>
                    <a:lstStyle/>
                    <a:p>
                      <a:pPr algn="ctr"/>
                      <a:r>
                        <a:rPr lang="en-MY" sz="1600" dirty="0"/>
                        <a:t>7</a:t>
                      </a:r>
                      <a:endParaRPr lang="ms-MY" sz="1600" dirty="0"/>
                    </a:p>
                  </a:txBody>
                  <a:tcPr marL="7620" marR="7620" marT="7620" marB="0"/>
                </a:tc>
                <a:tc>
                  <a:txBody>
                    <a:bodyPr/>
                    <a:lstStyle/>
                    <a:p>
                      <a:pPr algn="l" fontAlgn="t"/>
                      <a:r>
                        <a:rPr lang="en-MY" sz="1600" u="none" strike="noStrike" dirty="0">
                          <a:effectLst/>
                          <a:latin typeface="+mn-lt"/>
                        </a:rPr>
                        <a:t>Support from family</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324</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a:effectLst/>
                          <a:latin typeface="+mn-lt"/>
                        </a:rPr>
                        <a:t>37</a:t>
                      </a:r>
                      <a:endParaRPr lang="en-MY"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0007"/>
                  </a:ext>
                </a:extLst>
              </a:tr>
              <a:tr h="266379">
                <a:tc>
                  <a:txBody>
                    <a:bodyPr/>
                    <a:lstStyle/>
                    <a:p>
                      <a:pPr algn="ctr"/>
                      <a:r>
                        <a:rPr lang="en-MY" sz="1600" dirty="0"/>
                        <a:t>8</a:t>
                      </a:r>
                      <a:endParaRPr lang="ms-MY" sz="1600" dirty="0"/>
                    </a:p>
                  </a:txBody>
                  <a:tcPr marL="7620" marR="7620" marT="7620" marB="0"/>
                </a:tc>
                <a:tc>
                  <a:txBody>
                    <a:bodyPr/>
                    <a:lstStyle/>
                    <a:p>
                      <a:pPr algn="l" fontAlgn="t"/>
                      <a:r>
                        <a:rPr lang="en-US" sz="1600" b="0" i="0" u="none" strike="noStrike" dirty="0">
                          <a:solidFill>
                            <a:schemeClr val="dk1"/>
                          </a:solidFill>
                          <a:effectLst/>
                          <a:latin typeface="+mn-lt"/>
                        </a:rPr>
                        <a:t>Support</a:t>
                      </a:r>
                      <a:r>
                        <a:rPr lang="en-US" sz="1600" b="0" i="0" u="none" strike="noStrike" baseline="0" dirty="0">
                          <a:solidFill>
                            <a:schemeClr val="dk1"/>
                          </a:solidFill>
                          <a:effectLst/>
                          <a:latin typeface="+mn-lt"/>
                        </a:rPr>
                        <a:t> from employer</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326</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37</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008"/>
                  </a:ext>
                </a:extLst>
              </a:tr>
              <a:tr h="266379">
                <a:tc>
                  <a:txBody>
                    <a:bodyPr/>
                    <a:lstStyle/>
                    <a:p>
                      <a:pPr algn="ctr"/>
                      <a:r>
                        <a:rPr lang="en-MY" sz="1600" dirty="0"/>
                        <a:t>9</a:t>
                      </a:r>
                      <a:endParaRPr lang="ms-MY" sz="1600" dirty="0"/>
                    </a:p>
                  </a:txBody>
                  <a:tcPr marL="7620" marR="7620" marT="7620" marB="0"/>
                </a:tc>
                <a:tc>
                  <a:txBody>
                    <a:bodyPr/>
                    <a:lstStyle/>
                    <a:p>
                      <a:pPr algn="l" fontAlgn="t"/>
                      <a:r>
                        <a:rPr lang="en-MY" sz="1600" b="0" i="0" u="none" strike="noStrike" dirty="0">
                          <a:solidFill>
                            <a:schemeClr val="dk1"/>
                          </a:solidFill>
                          <a:effectLst/>
                          <a:latin typeface="+mn-lt"/>
                        </a:rPr>
                        <a:t>Funds</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316</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36</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86463674"/>
                  </a:ext>
                </a:extLst>
              </a:tr>
              <a:tr h="266379">
                <a:tc>
                  <a:txBody>
                    <a:bodyPr/>
                    <a:lstStyle/>
                    <a:p>
                      <a:pPr algn="ctr" fontAlgn="t"/>
                      <a:r>
                        <a:rPr lang="en-US" sz="1600" b="0" i="0" u="none" strike="noStrike" dirty="0">
                          <a:solidFill>
                            <a:srgbClr val="000000"/>
                          </a:solidFill>
                          <a:effectLst/>
                          <a:latin typeface="+mn-lt"/>
                        </a:rPr>
                        <a:t>10</a:t>
                      </a:r>
                      <a:endParaRPr lang="en-MY" sz="1600" b="0" i="0" u="none" strike="noStrike" dirty="0">
                        <a:solidFill>
                          <a:srgbClr val="000000"/>
                        </a:solidFill>
                        <a:effectLst/>
                        <a:latin typeface="+mn-lt"/>
                      </a:endParaRPr>
                    </a:p>
                  </a:txBody>
                  <a:tcPr marL="7620" marR="7620" marT="7620" marB="0"/>
                </a:tc>
                <a:tc>
                  <a:txBody>
                    <a:bodyPr/>
                    <a:lstStyle/>
                    <a:p>
                      <a:pPr algn="l" fontAlgn="t"/>
                      <a:r>
                        <a:rPr lang="fi-FI" sz="1600" u="none" strike="noStrike" dirty="0">
                          <a:effectLst/>
                        </a:rPr>
                        <a:t>Child care centre in a sport</a:t>
                      </a:r>
                      <a:r>
                        <a:rPr lang="fi-FI" sz="1600" u="none" strike="noStrike" baseline="0" dirty="0">
                          <a:effectLst/>
                        </a:rPr>
                        <a:t> facilities</a:t>
                      </a:r>
                      <a:endParaRPr lang="fi-FI" sz="1600" b="0" i="0" u="none" strike="noStrike" dirty="0">
                        <a:solidFill>
                          <a:srgbClr val="000000"/>
                        </a:solidFill>
                        <a:effectLst/>
                        <a:latin typeface="Arial" panose="020B0604020202020204" pitchFamily="34" charset="0"/>
                      </a:endParaRPr>
                    </a:p>
                  </a:txBody>
                  <a:tcPr marL="7620" marR="7620" marT="7620" marB="0"/>
                </a:tc>
                <a:tc>
                  <a:txBody>
                    <a:bodyPr/>
                    <a:lstStyle/>
                    <a:p>
                      <a:pPr algn="ctr" fontAlgn="ctr"/>
                      <a:r>
                        <a:rPr lang="en-MY" sz="1600" u="none" strike="noStrike" dirty="0">
                          <a:effectLst/>
                          <a:latin typeface="+mn-lt"/>
                        </a:rPr>
                        <a:t>300</a:t>
                      </a:r>
                      <a:endParaRPr lang="en-MY" sz="1600" b="0" i="0" u="none" strike="noStrike" dirty="0">
                        <a:solidFill>
                          <a:srgbClr val="000000"/>
                        </a:solidFill>
                        <a:effectLst/>
                        <a:latin typeface="+mn-lt"/>
                      </a:endParaRPr>
                    </a:p>
                  </a:txBody>
                  <a:tcPr marL="7620" marR="7620" marT="7620" marB="0"/>
                </a:tc>
                <a:tc>
                  <a:txBody>
                    <a:bodyPr/>
                    <a:lstStyle/>
                    <a:p>
                      <a:pPr algn="ctr" fontAlgn="b"/>
                      <a:r>
                        <a:rPr lang="en-MY" sz="1600" u="none" strike="noStrike" dirty="0">
                          <a:effectLst/>
                          <a:latin typeface="+mn-lt"/>
                        </a:rPr>
                        <a:t>34</a:t>
                      </a:r>
                      <a:endParaRPr lang="en-MY" sz="1600" b="0" i="0" u="none" strike="noStrike" dirty="0">
                        <a:solidFill>
                          <a:srgbClr val="000000"/>
                        </a:solidFill>
                        <a:effectLst/>
                        <a:latin typeface="+mn-lt"/>
                      </a:endParaRPr>
                    </a:p>
                  </a:txBody>
                  <a:tcPr marL="7620" marR="7620" marT="7620" marB="0"/>
                </a:tc>
                <a:extLst>
                  <a:ext uri="{0D108BD9-81ED-4DB2-BD59-A6C34878D82A}">
                    <a16:rowId xmlns:a16="http://schemas.microsoft.com/office/drawing/2014/main" val="10010"/>
                  </a:ext>
                </a:extLst>
              </a:tr>
              <a:tr h="266379">
                <a:tc>
                  <a:txBody>
                    <a:bodyPr/>
                    <a:lstStyle/>
                    <a:p>
                      <a:pPr algn="ctr" fontAlgn="t"/>
                      <a:r>
                        <a:rPr lang="en-US" sz="1600" b="0" i="0" u="none" strike="noStrike" dirty="0">
                          <a:solidFill>
                            <a:srgbClr val="000000"/>
                          </a:solidFill>
                          <a:effectLst/>
                          <a:latin typeface="+mn-lt"/>
                        </a:rPr>
                        <a:t>11</a:t>
                      </a:r>
                      <a:endParaRPr lang="en-MY" sz="1600" b="0" i="0" u="none" strike="noStrike" dirty="0">
                        <a:solidFill>
                          <a:srgbClr val="000000"/>
                        </a:solidFill>
                        <a:effectLst/>
                        <a:latin typeface="+mn-lt"/>
                      </a:endParaRPr>
                    </a:p>
                  </a:txBody>
                  <a:tcPr marL="7620" marR="7620" marT="7620" marB="0"/>
                </a:tc>
                <a:tc>
                  <a:txBody>
                    <a:bodyPr/>
                    <a:lstStyle/>
                    <a:p>
                      <a:pPr algn="l" fontAlgn="t"/>
                      <a:r>
                        <a:rPr lang="en-MY" sz="1600" b="0" i="0" u="none" strike="noStrike" dirty="0">
                          <a:solidFill>
                            <a:schemeClr val="dk1"/>
                          </a:solidFill>
                          <a:effectLst/>
                          <a:latin typeface="+mn-lt"/>
                        </a:rPr>
                        <a:t>Transportation</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257</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29</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626261637"/>
                  </a:ext>
                </a:extLst>
              </a:tr>
              <a:tr h="292734">
                <a:tc>
                  <a:txBody>
                    <a:bodyPr/>
                    <a:lstStyle/>
                    <a:p>
                      <a:pPr algn="ctr" fontAlgn="t"/>
                      <a:r>
                        <a:rPr lang="fi-FI" sz="1600" b="0" i="0" u="none" strike="noStrike" dirty="0">
                          <a:solidFill>
                            <a:srgbClr val="000000"/>
                          </a:solidFill>
                          <a:effectLst/>
                          <a:latin typeface="+mn-lt"/>
                        </a:rPr>
                        <a:t>12</a:t>
                      </a:r>
                    </a:p>
                  </a:txBody>
                  <a:tcPr marL="7620" marR="7620" marT="7620" marB="0"/>
                </a:tc>
                <a:tc>
                  <a:txBody>
                    <a:bodyPr/>
                    <a:lstStyle/>
                    <a:p>
                      <a:pPr algn="l" fontAlgn="t"/>
                      <a:r>
                        <a:rPr lang="en-MY" sz="1600" b="0" i="0" u="none" strike="noStrike" dirty="0">
                          <a:solidFill>
                            <a:schemeClr val="dk1"/>
                          </a:solidFill>
                          <a:effectLst/>
                          <a:latin typeface="+mn-lt"/>
                        </a:rPr>
                        <a:t>Professional</a:t>
                      </a:r>
                      <a:r>
                        <a:rPr lang="en-MY" sz="1600" b="0" i="0" u="none" strike="noStrike" baseline="0" dirty="0">
                          <a:solidFill>
                            <a:schemeClr val="dk1"/>
                          </a:solidFill>
                          <a:effectLst/>
                          <a:latin typeface="+mn-lt"/>
                        </a:rPr>
                        <a:t>’s coach</a:t>
                      </a:r>
                      <a:endParaRPr lang="en-MY" sz="1600" b="0" i="0" u="none" strike="noStrike" dirty="0">
                        <a:solidFill>
                          <a:srgbClr val="000000"/>
                        </a:solidFill>
                        <a:effectLst/>
                        <a:latin typeface="+mn-lt"/>
                      </a:endParaRPr>
                    </a:p>
                  </a:txBody>
                  <a:tcPr marL="7620" marR="7620" marT="7620" marB="0"/>
                </a:tc>
                <a:tc>
                  <a:txBody>
                    <a:bodyPr/>
                    <a:lstStyle/>
                    <a:p>
                      <a:pPr algn="ctr" fontAlgn="ctr"/>
                      <a:r>
                        <a:rPr lang="en-MY" sz="1600" u="none" strike="noStrike" dirty="0">
                          <a:effectLst/>
                          <a:latin typeface="+mn-lt"/>
                        </a:rPr>
                        <a:t>233</a:t>
                      </a:r>
                      <a:endParaRPr lang="en-MY" sz="1600" b="0" i="0" u="none" strike="noStrike" dirty="0">
                        <a:solidFill>
                          <a:srgbClr val="000000"/>
                        </a:solidFill>
                        <a:effectLst/>
                        <a:latin typeface="+mn-lt"/>
                      </a:endParaRPr>
                    </a:p>
                  </a:txBody>
                  <a:tcPr marL="7620" marR="7620" marT="7620" marB="0" anchor="ctr"/>
                </a:tc>
                <a:tc>
                  <a:txBody>
                    <a:bodyPr/>
                    <a:lstStyle/>
                    <a:p>
                      <a:pPr algn="ctr" fontAlgn="b"/>
                      <a:r>
                        <a:rPr lang="en-MY" sz="1600" u="none" strike="noStrike" dirty="0">
                          <a:effectLst/>
                          <a:latin typeface="+mn-lt"/>
                        </a:rPr>
                        <a:t>27</a:t>
                      </a:r>
                      <a:endParaRPr lang="en-MY"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863678905"/>
                  </a:ext>
                </a:extLst>
              </a:tr>
            </a:tbl>
          </a:graphicData>
        </a:graphic>
      </p:graphicFrame>
      <p:sp>
        <p:nvSpPr>
          <p:cNvPr id="7" name="Title 1"/>
          <p:cNvSpPr txBox="1">
            <a:spLocks/>
          </p:cNvSpPr>
          <p:nvPr/>
        </p:nvSpPr>
        <p:spPr>
          <a:xfrm>
            <a:off x="8419390" y="349331"/>
            <a:ext cx="163830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878 respondents</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1786088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40776" y="340808"/>
            <a:ext cx="2953373" cy="400110"/>
          </a:xfrm>
          <a:prstGeom prst="rect">
            <a:avLst/>
          </a:prstGeom>
          <a:noFill/>
        </p:spPr>
        <p:txBody>
          <a:bodyPr wrap="none" rtlCol="0">
            <a:spAutoFit/>
          </a:bodyPr>
          <a:lstStyle/>
          <a:p>
            <a:r>
              <a:rPr lang="sv-SE" sz="2000" dirty="0"/>
              <a:t>Table 12: Type of Activities</a:t>
            </a:r>
            <a:endParaRPr lang="ms-MY" sz="2000" dirty="0"/>
          </a:p>
        </p:txBody>
      </p:sp>
      <p:graphicFrame>
        <p:nvGraphicFramePr>
          <p:cNvPr id="6" name="Table 5"/>
          <p:cNvGraphicFramePr>
            <a:graphicFrameLocks noGrp="1"/>
          </p:cNvGraphicFramePr>
          <p:nvPr>
            <p:extLst>
              <p:ext uri="{D42A27DB-BD31-4B8C-83A1-F6EECF244321}">
                <p14:modId xmlns:p14="http://schemas.microsoft.com/office/powerpoint/2010/main" val="1935462813"/>
              </p:ext>
            </p:extLst>
          </p:nvPr>
        </p:nvGraphicFramePr>
        <p:xfrm>
          <a:off x="2006599" y="971481"/>
          <a:ext cx="7887789" cy="5829043"/>
        </p:xfrm>
        <a:graphic>
          <a:graphicData uri="http://schemas.openxmlformats.org/drawingml/2006/table">
            <a:tbl>
              <a:tblPr>
                <a:tableStyleId>{21E4AEA4-8DFA-4A89-87EB-49C32662AFE0}</a:tableStyleId>
              </a:tblPr>
              <a:tblGrid>
                <a:gridCol w="476444">
                  <a:extLst>
                    <a:ext uri="{9D8B030D-6E8A-4147-A177-3AD203B41FA5}">
                      <a16:colId xmlns:a16="http://schemas.microsoft.com/office/drawing/2014/main" val="2150413424"/>
                    </a:ext>
                  </a:extLst>
                </a:gridCol>
                <a:gridCol w="4916446">
                  <a:extLst>
                    <a:ext uri="{9D8B030D-6E8A-4147-A177-3AD203B41FA5}">
                      <a16:colId xmlns:a16="http://schemas.microsoft.com/office/drawing/2014/main" val="280386572"/>
                    </a:ext>
                  </a:extLst>
                </a:gridCol>
                <a:gridCol w="1391996">
                  <a:extLst>
                    <a:ext uri="{9D8B030D-6E8A-4147-A177-3AD203B41FA5}">
                      <a16:colId xmlns:a16="http://schemas.microsoft.com/office/drawing/2014/main" val="733954462"/>
                    </a:ext>
                  </a:extLst>
                </a:gridCol>
                <a:gridCol w="1102903">
                  <a:extLst>
                    <a:ext uri="{9D8B030D-6E8A-4147-A177-3AD203B41FA5}">
                      <a16:colId xmlns:a16="http://schemas.microsoft.com/office/drawing/2014/main" val="2098812444"/>
                    </a:ext>
                  </a:extLst>
                </a:gridCol>
              </a:tblGrid>
              <a:tr h="182880">
                <a:tc>
                  <a:txBody>
                    <a:bodyPr/>
                    <a:lstStyle/>
                    <a:p>
                      <a:pPr algn="l" fontAlgn="ctr"/>
                      <a:r>
                        <a:rPr lang="en-US" sz="1600" b="1" i="0" u="none" strike="noStrike" dirty="0">
                          <a:solidFill>
                            <a:srgbClr val="000000"/>
                          </a:solidFill>
                          <a:effectLst/>
                          <a:latin typeface="+mn-lt"/>
                        </a:rPr>
                        <a:t>No</a:t>
                      </a:r>
                      <a:endParaRPr lang="en-MY" sz="1600" b="1" i="0" u="none" strike="noStrike" dirty="0">
                        <a:solidFill>
                          <a:srgbClr val="000000"/>
                        </a:solidFill>
                        <a:effectLst/>
                        <a:latin typeface="+mn-lt"/>
                      </a:endParaRPr>
                    </a:p>
                  </a:txBody>
                  <a:tcPr marL="182880" marR="7620" marT="7620" marB="0" anchor="ctr"/>
                </a:tc>
                <a:tc>
                  <a:txBody>
                    <a:bodyPr/>
                    <a:lstStyle/>
                    <a:p>
                      <a:pPr algn="l" fontAlgn="ctr"/>
                      <a:r>
                        <a:rPr lang="en-US" sz="1600" b="1" i="0" u="none" strike="noStrike" dirty="0">
                          <a:solidFill>
                            <a:srgbClr val="000000"/>
                          </a:solidFill>
                          <a:effectLst/>
                          <a:latin typeface="+mn-lt"/>
                        </a:rPr>
                        <a:t>Type</a:t>
                      </a:r>
                      <a:r>
                        <a:rPr lang="en-US" sz="1600" b="1" i="0" u="none" strike="noStrike" baseline="0" dirty="0">
                          <a:solidFill>
                            <a:srgbClr val="000000"/>
                          </a:solidFill>
                          <a:effectLst/>
                          <a:latin typeface="+mn-lt"/>
                        </a:rPr>
                        <a:t> of Activities</a:t>
                      </a:r>
                      <a:endParaRPr lang="en-MY" sz="1600" b="1" i="0" u="none" strike="noStrike" dirty="0">
                        <a:solidFill>
                          <a:srgbClr val="000000"/>
                        </a:solidFill>
                        <a:effectLst/>
                        <a:latin typeface="+mn-lt"/>
                      </a:endParaRPr>
                    </a:p>
                  </a:txBody>
                  <a:tcPr marL="182880" marR="7620" marT="7620" marB="0" anchor="ctr"/>
                </a:tc>
                <a:tc>
                  <a:txBody>
                    <a:bodyPr/>
                    <a:lstStyle/>
                    <a:p>
                      <a:pPr algn="ctr" fontAlgn="b"/>
                      <a:r>
                        <a:rPr lang="en-MY" sz="1800" b="1" u="none" strike="noStrike" dirty="0">
                          <a:effectLst/>
                        </a:rPr>
                        <a:t> Frequency (n)</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US" sz="1800" b="1" i="0" u="none" strike="noStrike" dirty="0">
                          <a:solidFill>
                            <a:srgbClr val="000000"/>
                          </a:solidFill>
                          <a:effectLst/>
                          <a:latin typeface="Calibri" panose="020F0502020204030204" pitchFamily="34" charset="0"/>
                        </a:rPr>
                        <a:t>Percent (%)</a:t>
                      </a:r>
                      <a:endParaRPr lang="en-MY" sz="1800" b="1" i="0" u="none" strike="noStrike" dirty="0">
                        <a:solidFill>
                          <a:srgbClr val="000000"/>
                        </a:solidFill>
                        <a:effectLst/>
                        <a:latin typeface="Calibri" panose="020F0502020204030204" pitchFamily="34" charset="0"/>
                      </a:endParaRPr>
                    </a:p>
                  </a:txBody>
                  <a:tcPr marL="7363" marR="7363" marT="7363" marB="0" anchor="b"/>
                </a:tc>
                <a:extLst>
                  <a:ext uri="{0D108BD9-81ED-4DB2-BD59-A6C34878D82A}">
                    <a16:rowId xmlns:a16="http://schemas.microsoft.com/office/drawing/2014/main" val="2848674862"/>
                  </a:ext>
                </a:extLst>
              </a:tr>
              <a:tr h="182880">
                <a:tc>
                  <a:txBody>
                    <a:bodyPr/>
                    <a:lstStyle/>
                    <a:p>
                      <a:pPr algn="l" fontAlgn="ctr"/>
                      <a:r>
                        <a:rPr lang="en-US" sz="1600" b="0" i="0" u="none" strike="noStrike" dirty="0">
                          <a:solidFill>
                            <a:srgbClr val="000000"/>
                          </a:solidFill>
                          <a:effectLst/>
                          <a:latin typeface="+mn-lt"/>
                        </a:rPr>
                        <a:t>1</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i="0" u="none" strike="noStrike" dirty="0">
                          <a:effectLst/>
                          <a:latin typeface="+mn-lt"/>
                        </a:rPr>
                        <a:t>Jogging</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377</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57%</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532510596"/>
                  </a:ext>
                </a:extLst>
              </a:tr>
              <a:tr h="182880">
                <a:tc>
                  <a:txBody>
                    <a:bodyPr/>
                    <a:lstStyle/>
                    <a:p>
                      <a:pPr algn="l" fontAlgn="ctr"/>
                      <a:r>
                        <a:rPr lang="en-US" sz="1600" b="0" i="0" u="none" strike="noStrike" dirty="0">
                          <a:solidFill>
                            <a:srgbClr val="000000"/>
                          </a:solidFill>
                          <a:effectLst/>
                          <a:latin typeface="+mn-lt"/>
                        </a:rPr>
                        <a:t>2</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b="0" i="0" u="none" strike="noStrike" dirty="0">
                          <a:solidFill>
                            <a:schemeClr val="dk1"/>
                          </a:solidFill>
                          <a:effectLst/>
                          <a:latin typeface="+mn-lt"/>
                        </a:rPr>
                        <a:t>Aerobics</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217</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33%</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57049096"/>
                  </a:ext>
                </a:extLst>
              </a:tr>
              <a:tr h="182880">
                <a:tc>
                  <a:txBody>
                    <a:bodyPr/>
                    <a:lstStyle/>
                    <a:p>
                      <a:pPr algn="l" fontAlgn="ctr"/>
                      <a:r>
                        <a:rPr lang="en-US" sz="1600" b="0" i="0" u="none" strike="noStrike" dirty="0">
                          <a:solidFill>
                            <a:srgbClr val="000000"/>
                          </a:solidFill>
                          <a:effectLst/>
                          <a:latin typeface="+mn-lt"/>
                        </a:rPr>
                        <a:t>3</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err="1">
                          <a:effectLst/>
                          <a:latin typeface="+mn-lt"/>
                        </a:rPr>
                        <a:t>Aerodance</a:t>
                      </a:r>
                      <a:r>
                        <a:rPr lang="en-MY" sz="1600" u="none" strike="noStrike" dirty="0">
                          <a:effectLst/>
                          <a:latin typeface="+mn-lt"/>
                        </a:rPr>
                        <a:t>  (Zumba, </a:t>
                      </a:r>
                      <a:r>
                        <a:rPr lang="en-MY" sz="1600" u="none" strike="noStrike" dirty="0" err="1">
                          <a:effectLst/>
                          <a:latin typeface="+mn-lt"/>
                        </a:rPr>
                        <a:t>Poco-poco</a:t>
                      </a:r>
                      <a:r>
                        <a:rPr lang="en-MY" sz="1600" u="none" strike="noStrike" dirty="0">
                          <a:effectLst/>
                          <a:latin typeface="+mn-lt"/>
                        </a:rPr>
                        <a:t>, </a:t>
                      </a:r>
                      <a:r>
                        <a:rPr lang="en-MY" sz="1600" u="none" strike="noStrike" dirty="0" err="1">
                          <a:effectLst/>
                          <a:latin typeface="+mn-lt"/>
                        </a:rPr>
                        <a:t>etc</a:t>
                      </a:r>
                      <a:r>
                        <a:rPr lang="en-MY" sz="1600" u="none" strike="noStrike" dirty="0">
                          <a:effectLst/>
                          <a:latin typeface="+mn-lt"/>
                        </a:rPr>
                        <a:t>)</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205</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31%</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830412034"/>
                  </a:ext>
                </a:extLst>
              </a:tr>
              <a:tr h="182880">
                <a:tc>
                  <a:txBody>
                    <a:bodyPr/>
                    <a:lstStyle/>
                    <a:p>
                      <a:pPr algn="l" fontAlgn="ctr"/>
                      <a:r>
                        <a:rPr lang="en-US" sz="1600" b="0" i="0" u="none" strike="noStrike" dirty="0">
                          <a:solidFill>
                            <a:srgbClr val="000000"/>
                          </a:solidFill>
                          <a:effectLst/>
                          <a:latin typeface="+mn-lt"/>
                        </a:rPr>
                        <a:t>4</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Badminton</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201</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30%</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40504669"/>
                  </a:ext>
                </a:extLst>
              </a:tr>
              <a:tr h="182880">
                <a:tc>
                  <a:txBody>
                    <a:bodyPr/>
                    <a:lstStyle/>
                    <a:p>
                      <a:pPr algn="l" fontAlgn="ctr"/>
                      <a:r>
                        <a:rPr lang="en-US" sz="1600" b="0" i="0" u="none" strike="noStrike" dirty="0">
                          <a:solidFill>
                            <a:srgbClr val="000000"/>
                          </a:solidFill>
                          <a:effectLst/>
                          <a:latin typeface="+mn-lt"/>
                        </a:rPr>
                        <a:t>5</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i="0" u="none" strike="noStrike" dirty="0">
                          <a:effectLst/>
                          <a:latin typeface="+mn-lt"/>
                        </a:rPr>
                        <a:t>Hiking</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170</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26%</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108239342"/>
                  </a:ext>
                </a:extLst>
              </a:tr>
              <a:tr h="182880">
                <a:tc>
                  <a:txBody>
                    <a:bodyPr/>
                    <a:lstStyle/>
                    <a:p>
                      <a:pPr algn="l" fontAlgn="ctr"/>
                      <a:r>
                        <a:rPr lang="en-US" sz="1600" b="0" i="0" u="none" strike="noStrike" dirty="0">
                          <a:solidFill>
                            <a:srgbClr val="000000"/>
                          </a:solidFill>
                          <a:effectLst/>
                          <a:latin typeface="+mn-lt"/>
                        </a:rPr>
                        <a:t>6</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b="0" i="0" u="none" strike="noStrike" dirty="0">
                          <a:solidFill>
                            <a:schemeClr val="dk1"/>
                          </a:solidFill>
                          <a:effectLst/>
                          <a:latin typeface="+mn-lt"/>
                        </a:rPr>
                        <a:t>Net</a:t>
                      </a:r>
                      <a:r>
                        <a:rPr lang="en-MY" sz="1600" b="0" i="0" u="none" strike="noStrike" baseline="0" dirty="0">
                          <a:solidFill>
                            <a:schemeClr val="dk1"/>
                          </a:solidFill>
                          <a:effectLst/>
                          <a:latin typeface="+mn-lt"/>
                        </a:rPr>
                        <a:t>ball</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157</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24%</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675346015"/>
                  </a:ext>
                </a:extLst>
              </a:tr>
              <a:tr h="182880">
                <a:tc>
                  <a:txBody>
                    <a:bodyPr/>
                    <a:lstStyle/>
                    <a:p>
                      <a:pPr algn="l" fontAlgn="ctr"/>
                      <a:r>
                        <a:rPr lang="en-US" sz="1600" b="0" i="0" u="none" strike="noStrike" dirty="0">
                          <a:solidFill>
                            <a:srgbClr val="000000"/>
                          </a:solidFill>
                          <a:effectLst/>
                          <a:latin typeface="+mn-lt"/>
                        </a:rPr>
                        <a:t>7</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Brisk</a:t>
                      </a:r>
                      <a:r>
                        <a:rPr lang="en-MY" sz="1600" u="none" strike="noStrike" baseline="0" dirty="0">
                          <a:effectLst/>
                          <a:latin typeface="+mn-lt"/>
                        </a:rPr>
                        <a:t> walk</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145</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22%</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288517552"/>
                  </a:ext>
                </a:extLst>
              </a:tr>
              <a:tr h="182880">
                <a:tc>
                  <a:txBody>
                    <a:bodyPr/>
                    <a:lstStyle/>
                    <a:p>
                      <a:pPr algn="l" fontAlgn="ctr"/>
                      <a:r>
                        <a:rPr lang="en-US" sz="1600" b="0" i="0" u="none" strike="noStrike" dirty="0">
                          <a:solidFill>
                            <a:srgbClr val="000000"/>
                          </a:solidFill>
                          <a:effectLst/>
                          <a:latin typeface="+mn-lt"/>
                        </a:rPr>
                        <a:t>8</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Bowling</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140</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21%</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111942586"/>
                  </a:ext>
                </a:extLst>
              </a:tr>
              <a:tr h="182880">
                <a:tc>
                  <a:txBody>
                    <a:bodyPr/>
                    <a:lstStyle/>
                    <a:p>
                      <a:pPr algn="l" fontAlgn="ctr"/>
                      <a:r>
                        <a:rPr lang="en-US" sz="1600" b="0" i="0" u="none" strike="noStrike" dirty="0">
                          <a:solidFill>
                            <a:srgbClr val="000000"/>
                          </a:solidFill>
                          <a:effectLst/>
                          <a:latin typeface="+mn-lt"/>
                        </a:rPr>
                        <a:t>9</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Gym activities</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137</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21%</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814462097"/>
                  </a:ext>
                </a:extLst>
              </a:tr>
              <a:tr h="182880">
                <a:tc>
                  <a:txBody>
                    <a:bodyPr/>
                    <a:lstStyle/>
                    <a:p>
                      <a:pPr algn="l" fontAlgn="ctr"/>
                      <a:r>
                        <a:rPr lang="en-US" sz="1600" b="0" i="0" u="none" strike="noStrike" dirty="0">
                          <a:solidFill>
                            <a:srgbClr val="000000"/>
                          </a:solidFill>
                          <a:effectLst/>
                          <a:latin typeface="+mn-lt"/>
                        </a:rPr>
                        <a:t>10</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b="0" i="0" u="none" strike="noStrike" dirty="0">
                          <a:solidFill>
                            <a:schemeClr val="dk1"/>
                          </a:solidFill>
                          <a:effectLst/>
                          <a:latin typeface="+mn-lt"/>
                        </a:rPr>
                        <a:t>Cycling</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115</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17%</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854895393"/>
                  </a:ext>
                </a:extLst>
              </a:tr>
              <a:tr h="182880">
                <a:tc>
                  <a:txBody>
                    <a:bodyPr/>
                    <a:lstStyle/>
                    <a:p>
                      <a:pPr algn="l" fontAlgn="ctr"/>
                      <a:r>
                        <a:rPr lang="en-US" sz="1600" b="0" i="0" u="none" strike="noStrike" dirty="0">
                          <a:solidFill>
                            <a:srgbClr val="000000"/>
                          </a:solidFill>
                          <a:effectLst/>
                          <a:latin typeface="+mn-lt"/>
                        </a:rPr>
                        <a:t>11</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Athletic (marathon, triathlon, </a:t>
                      </a:r>
                      <a:r>
                        <a:rPr lang="en-MY" sz="1600" u="none" strike="noStrike" dirty="0" err="1">
                          <a:effectLst/>
                          <a:latin typeface="+mn-lt"/>
                        </a:rPr>
                        <a:t>etc</a:t>
                      </a:r>
                      <a:r>
                        <a:rPr lang="en-MY" sz="1600" u="none" strike="noStrike" dirty="0">
                          <a:effectLst/>
                          <a:latin typeface="+mn-lt"/>
                        </a:rPr>
                        <a:t>)</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102</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15%</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585617389"/>
                  </a:ext>
                </a:extLst>
              </a:tr>
              <a:tr h="182880">
                <a:tc>
                  <a:txBody>
                    <a:bodyPr/>
                    <a:lstStyle/>
                    <a:p>
                      <a:pPr algn="l" fontAlgn="ctr"/>
                      <a:r>
                        <a:rPr lang="en-US" sz="1600" b="0" i="0" u="none" strike="noStrike" dirty="0">
                          <a:solidFill>
                            <a:srgbClr val="000000"/>
                          </a:solidFill>
                          <a:effectLst/>
                          <a:latin typeface="+mn-lt"/>
                        </a:rPr>
                        <a:t>12</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i="1" u="none" strike="noStrike" dirty="0">
                          <a:effectLst/>
                          <a:latin typeface="+mn-lt"/>
                        </a:rPr>
                        <a:t>Jungle Trekking</a:t>
                      </a:r>
                      <a:endParaRPr lang="en-MY" sz="1600" b="0" i="1"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102</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15%</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873195848"/>
                  </a:ext>
                </a:extLst>
              </a:tr>
              <a:tr h="182880">
                <a:tc>
                  <a:txBody>
                    <a:bodyPr/>
                    <a:lstStyle/>
                    <a:p>
                      <a:pPr algn="l" fontAlgn="ctr"/>
                      <a:r>
                        <a:rPr lang="en-US" sz="1600" b="0" i="0" u="none" strike="noStrike" dirty="0">
                          <a:solidFill>
                            <a:srgbClr val="000000"/>
                          </a:solidFill>
                          <a:effectLst/>
                          <a:latin typeface="+mn-lt"/>
                        </a:rPr>
                        <a:t>13</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b="0" i="0" u="none" strike="noStrike" dirty="0">
                          <a:solidFill>
                            <a:schemeClr val="dk1"/>
                          </a:solidFill>
                          <a:effectLst/>
                          <a:latin typeface="+mn-lt"/>
                        </a:rPr>
                        <a:t>Volleyball</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83</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13%</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917035087"/>
                  </a:ext>
                </a:extLst>
              </a:tr>
              <a:tr h="182880">
                <a:tc>
                  <a:txBody>
                    <a:bodyPr/>
                    <a:lstStyle/>
                    <a:p>
                      <a:pPr algn="l" fontAlgn="ctr"/>
                      <a:r>
                        <a:rPr lang="en-US" sz="1600" b="0" i="0" u="none" strike="noStrike" dirty="0">
                          <a:solidFill>
                            <a:srgbClr val="000000"/>
                          </a:solidFill>
                          <a:effectLst/>
                          <a:latin typeface="+mn-lt"/>
                        </a:rPr>
                        <a:t>14</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Futsal</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76</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11%</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138683636"/>
                  </a:ext>
                </a:extLst>
              </a:tr>
              <a:tr h="182880">
                <a:tc>
                  <a:txBody>
                    <a:bodyPr/>
                    <a:lstStyle/>
                    <a:p>
                      <a:pPr algn="l" fontAlgn="ctr"/>
                      <a:r>
                        <a:rPr lang="en-US" sz="1600" b="0" i="0" u="none" strike="noStrike" dirty="0">
                          <a:solidFill>
                            <a:srgbClr val="000000"/>
                          </a:solidFill>
                          <a:effectLst/>
                          <a:latin typeface="+mn-lt"/>
                        </a:rPr>
                        <a:t>15</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Aquatic (</a:t>
                      </a:r>
                      <a:r>
                        <a:rPr lang="en-MY" sz="1600" u="none" strike="noStrike" dirty="0" err="1">
                          <a:effectLst/>
                          <a:latin typeface="+mn-lt"/>
                        </a:rPr>
                        <a:t>cth</a:t>
                      </a:r>
                      <a:r>
                        <a:rPr lang="en-MY" sz="1600" u="none" strike="noStrike" dirty="0">
                          <a:effectLst/>
                          <a:latin typeface="+mn-lt"/>
                        </a:rPr>
                        <a:t>: swimming,</a:t>
                      </a:r>
                      <a:r>
                        <a:rPr lang="en-MY" sz="1600" u="none" strike="noStrike" baseline="0" dirty="0">
                          <a:effectLst/>
                          <a:latin typeface="+mn-lt"/>
                        </a:rPr>
                        <a:t> </a:t>
                      </a:r>
                      <a:r>
                        <a:rPr lang="en-MY" sz="1600" u="none" strike="noStrike" baseline="0" dirty="0" err="1">
                          <a:effectLst/>
                          <a:latin typeface="+mn-lt"/>
                        </a:rPr>
                        <a:t>etc</a:t>
                      </a:r>
                      <a:r>
                        <a:rPr lang="en-MY" sz="1600" u="none" strike="noStrike" dirty="0">
                          <a:effectLst/>
                          <a:latin typeface="+mn-lt"/>
                        </a:rPr>
                        <a:t>)</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52</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a:effectLst/>
                          <a:latin typeface="+mn-lt"/>
                        </a:rPr>
                        <a:t>8%</a:t>
                      </a:r>
                      <a:endParaRPr lang="en-MY" sz="16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550750444"/>
                  </a:ext>
                </a:extLst>
              </a:tr>
              <a:tr h="182880">
                <a:tc>
                  <a:txBody>
                    <a:bodyPr/>
                    <a:lstStyle/>
                    <a:p>
                      <a:pPr algn="l" fontAlgn="ctr"/>
                      <a:r>
                        <a:rPr lang="en-US" sz="1600" b="0" i="0" u="none" strike="noStrike" dirty="0">
                          <a:solidFill>
                            <a:srgbClr val="000000"/>
                          </a:solidFill>
                          <a:effectLst/>
                          <a:latin typeface="+mn-lt"/>
                        </a:rPr>
                        <a:t>16</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Martial arts</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48</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dirty="0">
                          <a:effectLst/>
                          <a:latin typeface="+mn-lt"/>
                        </a:rPr>
                        <a:t>7%</a:t>
                      </a:r>
                      <a:endParaRPr lang="en-MY"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1333324329"/>
                  </a:ext>
                </a:extLst>
              </a:tr>
              <a:tr h="182880">
                <a:tc>
                  <a:txBody>
                    <a:bodyPr/>
                    <a:lstStyle/>
                    <a:p>
                      <a:pPr algn="l" fontAlgn="ctr"/>
                      <a:r>
                        <a:rPr lang="en-US" sz="1600" b="0" i="0" u="none" strike="noStrike" dirty="0">
                          <a:solidFill>
                            <a:srgbClr val="000000"/>
                          </a:solidFill>
                          <a:effectLst/>
                          <a:latin typeface="+mn-lt"/>
                        </a:rPr>
                        <a:t>17</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Chess/ board games</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38</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dirty="0">
                          <a:effectLst/>
                          <a:latin typeface="+mn-lt"/>
                        </a:rPr>
                        <a:t>6%</a:t>
                      </a:r>
                      <a:endParaRPr lang="en-MY"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139250915"/>
                  </a:ext>
                </a:extLst>
              </a:tr>
              <a:tr h="182880">
                <a:tc>
                  <a:txBody>
                    <a:bodyPr/>
                    <a:lstStyle/>
                    <a:p>
                      <a:pPr algn="l" fontAlgn="ctr"/>
                      <a:r>
                        <a:rPr lang="en-US" sz="1600" b="0" i="0" u="none" strike="noStrike" dirty="0">
                          <a:solidFill>
                            <a:srgbClr val="000000"/>
                          </a:solidFill>
                          <a:effectLst/>
                          <a:latin typeface="+mn-lt"/>
                        </a:rPr>
                        <a:t>18</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a:effectLst/>
                          <a:latin typeface="+mn-lt"/>
                        </a:rPr>
                        <a:t>Yoga</a:t>
                      </a:r>
                      <a:endParaRPr lang="en-MY" sz="1600" b="0" i="0" u="none" strike="noStrike">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37</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dirty="0">
                          <a:effectLst/>
                          <a:latin typeface="+mn-lt"/>
                        </a:rPr>
                        <a:t>6%</a:t>
                      </a:r>
                      <a:endParaRPr lang="en-MY"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195063206"/>
                  </a:ext>
                </a:extLst>
              </a:tr>
              <a:tr h="182880">
                <a:tc>
                  <a:txBody>
                    <a:bodyPr/>
                    <a:lstStyle/>
                    <a:p>
                      <a:pPr algn="l" fontAlgn="ctr"/>
                      <a:r>
                        <a:rPr lang="en-US" sz="1600" b="0" i="0" u="none" strike="noStrike" dirty="0">
                          <a:solidFill>
                            <a:srgbClr val="000000"/>
                          </a:solidFill>
                          <a:effectLst/>
                          <a:latin typeface="+mn-lt"/>
                        </a:rPr>
                        <a:t>19</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Traditional sports/ Rakyat (</a:t>
                      </a:r>
                      <a:r>
                        <a:rPr lang="en-MY" sz="1600" u="none" strike="noStrike" dirty="0" err="1">
                          <a:effectLst/>
                          <a:latin typeface="+mn-lt"/>
                        </a:rPr>
                        <a:t>tarik</a:t>
                      </a:r>
                      <a:r>
                        <a:rPr lang="en-MY" sz="1600" u="none" strike="noStrike" dirty="0">
                          <a:effectLst/>
                          <a:latin typeface="+mn-lt"/>
                        </a:rPr>
                        <a:t> </a:t>
                      </a:r>
                      <a:r>
                        <a:rPr lang="en-MY" sz="1600" u="none" strike="noStrike" dirty="0" err="1">
                          <a:effectLst/>
                          <a:latin typeface="+mn-lt"/>
                        </a:rPr>
                        <a:t>tali</a:t>
                      </a:r>
                      <a:r>
                        <a:rPr lang="en-MY" sz="1600" u="none" strike="noStrike" dirty="0">
                          <a:effectLst/>
                          <a:latin typeface="+mn-lt"/>
                        </a:rPr>
                        <a:t>, </a:t>
                      </a:r>
                      <a:r>
                        <a:rPr lang="en-MY" sz="1600" u="none" strike="noStrike" dirty="0" err="1">
                          <a:effectLst/>
                          <a:latin typeface="+mn-lt"/>
                        </a:rPr>
                        <a:t>layang-layang</a:t>
                      </a:r>
                      <a:r>
                        <a:rPr lang="en-MY" sz="1600" u="none" strike="noStrike" dirty="0">
                          <a:effectLst/>
                          <a:latin typeface="+mn-lt"/>
                        </a:rPr>
                        <a:t>, </a:t>
                      </a:r>
                      <a:r>
                        <a:rPr lang="en-MY" sz="1600" u="none" strike="noStrike" dirty="0" err="1">
                          <a:effectLst/>
                          <a:latin typeface="+mn-lt"/>
                        </a:rPr>
                        <a:t>etc</a:t>
                      </a:r>
                      <a:r>
                        <a:rPr lang="en-MY" sz="1600" u="none" strike="noStrike" dirty="0">
                          <a:effectLst/>
                          <a:latin typeface="+mn-lt"/>
                        </a:rPr>
                        <a:t>)</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a:effectLst/>
                          <a:latin typeface="+mn-lt"/>
                        </a:rPr>
                        <a:t>36</a:t>
                      </a:r>
                      <a:endParaRPr lang="en-MY" sz="1600" b="0" i="0" u="none" strike="noStrike">
                        <a:solidFill>
                          <a:srgbClr val="000000"/>
                        </a:solidFill>
                        <a:effectLst/>
                        <a:latin typeface="+mn-lt"/>
                      </a:endParaRPr>
                    </a:p>
                  </a:txBody>
                  <a:tcPr marL="7620" marR="7620" marT="7620" marB="0" anchor="ctr"/>
                </a:tc>
                <a:tc>
                  <a:txBody>
                    <a:bodyPr/>
                    <a:lstStyle/>
                    <a:p>
                      <a:pPr algn="r" fontAlgn="ctr"/>
                      <a:r>
                        <a:rPr lang="en-MY" sz="1600" u="none" strike="noStrike" dirty="0">
                          <a:effectLst/>
                          <a:latin typeface="+mn-lt"/>
                        </a:rPr>
                        <a:t>5%</a:t>
                      </a:r>
                      <a:endParaRPr lang="en-MY"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1576312167"/>
                  </a:ext>
                </a:extLst>
              </a:tr>
              <a:tr h="182880">
                <a:tc>
                  <a:txBody>
                    <a:bodyPr/>
                    <a:lstStyle/>
                    <a:p>
                      <a:pPr algn="l" fontAlgn="ctr"/>
                      <a:r>
                        <a:rPr lang="en-US" sz="1600" b="0" i="0" u="none" strike="noStrike" dirty="0">
                          <a:solidFill>
                            <a:srgbClr val="000000"/>
                          </a:solidFill>
                          <a:effectLst/>
                          <a:latin typeface="+mn-lt"/>
                        </a:rPr>
                        <a:t>20</a:t>
                      </a:r>
                      <a:endParaRPr lang="en-MY" sz="1600" b="0" i="0" u="none" strike="noStrike" dirty="0">
                        <a:solidFill>
                          <a:srgbClr val="000000"/>
                        </a:solidFill>
                        <a:effectLst/>
                        <a:latin typeface="+mn-lt"/>
                      </a:endParaRPr>
                    </a:p>
                  </a:txBody>
                  <a:tcPr marL="182880" marR="7620" marT="7620" marB="0" anchor="ctr"/>
                </a:tc>
                <a:tc>
                  <a:txBody>
                    <a:bodyPr/>
                    <a:lstStyle/>
                    <a:p>
                      <a:pPr algn="l" fontAlgn="ctr"/>
                      <a:r>
                        <a:rPr lang="en-MY" sz="1600" u="none" strike="noStrike" dirty="0">
                          <a:effectLst/>
                          <a:latin typeface="+mn-lt"/>
                        </a:rPr>
                        <a:t>e-Sport (</a:t>
                      </a:r>
                      <a:r>
                        <a:rPr lang="en-MY" sz="1600" u="none" strike="noStrike" dirty="0" err="1">
                          <a:effectLst/>
                          <a:latin typeface="+mn-lt"/>
                        </a:rPr>
                        <a:t>Dota</a:t>
                      </a:r>
                      <a:r>
                        <a:rPr lang="en-MY" sz="1600" u="none" strike="noStrike" dirty="0">
                          <a:effectLst/>
                          <a:latin typeface="+mn-lt"/>
                        </a:rPr>
                        <a:t>, PES </a:t>
                      </a:r>
                      <a:r>
                        <a:rPr lang="en-MY" sz="1600" u="none" strike="noStrike" dirty="0" err="1">
                          <a:effectLst/>
                          <a:latin typeface="+mn-lt"/>
                        </a:rPr>
                        <a:t>etc</a:t>
                      </a:r>
                      <a:r>
                        <a:rPr lang="en-MY" sz="1600" u="none" strike="noStrike" dirty="0">
                          <a:effectLst/>
                          <a:latin typeface="+mn-lt"/>
                        </a:rPr>
                        <a:t>)</a:t>
                      </a:r>
                      <a:endParaRPr lang="en-MY" sz="1600" b="0" i="0" u="none" strike="noStrike" dirty="0">
                        <a:solidFill>
                          <a:srgbClr val="000000"/>
                        </a:solidFill>
                        <a:effectLst/>
                        <a:latin typeface="+mn-lt"/>
                      </a:endParaRPr>
                    </a:p>
                  </a:txBody>
                  <a:tcPr marL="182880" marR="7620" marT="7620" marB="0" anchor="ctr"/>
                </a:tc>
                <a:tc>
                  <a:txBody>
                    <a:bodyPr/>
                    <a:lstStyle/>
                    <a:p>
                      <a:pPr algn="r" fontAlgn="ctr"/>
                      <a:r>
                        <a:rPr lang="en-MY" sz="1600" u="none" strike="noStrike" dirty="0">
                          <a:effectLst/>
                          <a:latin typeface="+mn-lt"/>
                        </a:rPr>
                        <a:t>36</a:t>
                      </a:r>
                      <a:endParaRPr lang="en-MY" sz="1600" b="0" i="0" u="none" strike="noStrike" dirty="0">
                        <a:solidFill>
                          <a:srgbClr val="000000"/>
                        </a:solidFill>
                        <a:effectLst/>
                        <a:latin typeface="+mn-lt"/>
                      </a:endParaRPr>
                    </a:p>
                  </a:txBody>
                  <a:tcPr marL="7620" marR="7620" marT="7620" marB="0" anchor="ctr"/>
                </a:tc>
                <a:tc>
                  <a:txBody>
                    <a:bodyPr/>
                    <a:lstStyle/>
                    <a:p>
                      <a:pPr algn="r" fontAlgn="ctr"/>
                      <a:r>
                        <a:rPr lang="en-MY" sz="1600" u="none" strike="noStrike" dirty="0">
                          <a:effectLst/>
                          <a:latin typeface="+mn-lt"/>
                        </a:rPr>
                        <a:t>5%</a:t>
                      </a:r>
                      <a:endParaRPr lang="en-MY"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788347812"/>
                  </a:ext>
                </a:extLst>
              </a:tr>
            </a:tbl>
          </a:graphicData>
        </a:graphic>
      </p:graphicFrame>
      <p:sp>
        <p:nvSpPr>
          <p:cNvPr id="18" name="Title 1"/>
          <p:cNvSpPr txBox="1">
            <a:spLocks/>
          </p:cNvSpPr>
          <p:nvPr/>
        </p:nvSpPr>
        <p:spPr>
          <a:xfrm>
            <a:off x="8152690" y="307906"/>
            <a:ext cx="163830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878 respondents</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125916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7928" y="1188242"/>
            <a:ext cx="6668749" cy="400110"/>
          </a:xfrm>
          <a:prstGeom prst="rect">
            <a:avLst/>
          </a:prstGeom>
          <a:noFill/>
        </p:spPr>
        <p:txBody>
          <a:bodyPr wrap="none" rtlCol="0">
            <a:spAutoFit/>
          </a:bodyPr>
          <a:lstStyle/>
          <a:p>
            <a:r>
              <a:rPr lang="sv-SE" sz="2000" dirty="0"/>
              <a:t>Table 13: Perception Towards Women’s Participation in Sports </a:t>
            </a:r>
            <a:endParaRPr lang="ms-MY" sz="2000" dirty="0"/>
          </a:p>
        </p:txBody>
      </p:sp>
      <p:graphicFrame>
        <p:nvGraphicFramePr>
          <p:cNvPr id="3" name="Table 2"/>
          <p:cNvGraphicFramePr>
            <a:graphicFrameLocks noGrp="1"/>
          </p:cNvGraphicFramePr>
          <p:nvPr>
            <p:extLst>
              <p:ext uri="{D42A27DB-BD31-4B8C-83A1-F6EECF244321}">
                <p14:modId xmlns:p14="http://schemas.microsoft.com/office/powerpoint/2010/main" val="1680315226"/>
              </p:ext>
            </p:extLst>
          </p:nvPr>
        </p:nvGraphicFramePr>
        <p:xfrm>
          <a:off x="438148" y="1720085"/>
          <a:ext cx="11487153" cy="4480303"/>
        </p:xfrm>
        <a:graphic>
          <a:graphicData uri="http://schemas.openxmlformats.org/drawingml/2006/table">
            <a:tbl>
              <a:tblPr>
                <a:tableStyleId>{21E4AEA4-8DFA-4A89-87EB-49C32662AFE0}</a:tableStyleId>
              </a:tblPr>
              <a:tblGrid>
                <a:gridCol w="461452">
                  <a:extLst>
                    <a:ext uri="{9D8B030D-6E8A-4147-A177-3AD203B41FA5}">
                      <a16:colId xmlns:a16="http://schemas.microsoft.com/office/drawing/2014/main" val="1776970196"/>
                    </a:ext>
                  </a:extLst>
                </a:gridCol>
                <a:gridCol w="5415475">
                  <a:extLst>
                    <a:ext uri="{9D8B030D-6E8A-4147-A177-3AD203B41FA5}">
                      <a16:colId xmlns:a16="http://schemas.microsoft.com/office/drawing/2014/main" val="2443358890"/>
                    </a:ext>
                  </a:extLst>
                </a:gridCol>
                <a:gridCol w="1552575">
                  <a:extLst>
                    <a:ext uri="{9D8B030D-6E8A-4147-A177-3AD203B41FA5}">
                      <a16:colId xmlns:a16="http://schemas.microsoft.com/office/drawing/2014/main" val="335405308"/>
                    </a:ext>
                  </a:extLst>
                </a:gridCol>
                <a:gridCol w="1200150">
                  <a:extLst>
                    <a:ext uri="{9D8B030D-6E8A-4147-A177-3AD203B41FA5}">
                      <a16:colId xmlns:a16="http://schemas.microsoft.com/office/drawing/2014/main" val="1670237788"/>
                    </a:ext>
                  </a:extLst>
                </a:gridCol>
                <a:gridCol w="1409700">
                  <a:extLst>
                    <a:ext uri="{9D8B030D-6E8A-4147-A177-3AD203B41FA5}">
                      <a16:colId xmlns:a16="http://schemas.microsoft.com/office/drawing/2014/main" val="1622652898"/>
                    </a:ext>
                  </a:extLst>
                </a:gridCol>
                <a:gridCol w="1447801">
                  <a:extLst>
                    <a:ext uri="{9D8B030D-6E8A-4147-A177-3AD203B41FA5}">
                      <a16:colId xmlns:a16="http://schemas.microsoft.com/office/drawing/2014/main" val="2982966117"/>
                    </a:ext>
                  </a:extLst>
                </a:gridCol>
              </a:tblGrid>
              <a:tr h="182880">
                <a:tc>
                  <a:txBody>
                    <a:bodyPr/>
                    <a:lstStyle/>
                    <a:p>
                      <a:pPr algn="l" fontAlgn="b"/>
                      <a:r>
                        <a:rPr lang="en-MY" sz="1800" b="1" u="none" strike="noStrike" dirty="0">
                          <a:effectLst/>
                        </a:rPr>
                        <a:t>No</a:t>
                      </a:r>
                      <a:endParaRPr lang="en-MY"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MY" sz="1800" b="1" u="none" strike="noStrike" dirty="0">
                          <a:effectLst/>
                        </a:rPr>
                        <a:t> </a:t>
                      </a:r>
                      <a:endParaRPr lang="en-MY" sz="1800" b="1" i="0" u="none" strike="noStrike" dirty="0">
                        <a:solidFill>
                          <a:srgbClr val="000000"/>
                        </a:solidFill>
                        <a:effectLst/>
                        <a:latin typeface="Arial" panose="020B0604020202020204" pitchFamily="34" charset="0"/>
                      </a:endParaRPr>
                    </a:p>
                  </a:txBody>
                  <a:tcPr marL="7620" marR="7620" marT="7620" marB="0" anchor="b"/>
                </a:tc>
                <a:tc gridSpan="2">
                  <a:txBody>
                    <a:bodyPr/>
                    <a:lstStyle/>
                    <a:p>
                      <a:pPr algn="ctr" fontAlgn="b"/>
                      <a:r>
                        <a:rPr lang="en-US" sz="1800" b="1" i="0" u="none" strike="noStrike" dirty="0">
                          <a:solidFill>
                            <a:schemeClr val="dk1"/>
                          </a:solidFill>
                          <a:effectLst/>
                          <a:latin typeface="+mn-lt"/>
                        </a:rPr>
                        <a:t>Strongly</a:t>
                      </a:r>
                      <a:r>
                        <a:rPr lang="en-US" sz="1800" b="1" i="0" u="none" strike="noStrike" baseline="0" dirty="0">
                          <a:solidFill>
                            <a:schemeClr val="dk1"/>
                          </a:solidFill>
                          <a:effectLst/>
                          <a:latin typeface="+mn-lt"/>
                        </a:rPr>
                        <a:t> Disagree</a:t>
                      </a:r>
                      <a:endParaRPr lang="en-MY" sz="1800" b="1" i="0" u="none" strike="noStrike" dirty="0">
                        <a:solidFill>
                          <a:srgbClr val="000000"/>
                        </a:solidFill>
                        <a:effectLst/>
                        <a:latin typeface="Arial" panose="020B0604020202020204" pitchFamily="34" charset="0"/>
                      </a:endParaRPr>
                    </a:p>
                  </a:txBody>
                  <a:tcPr marL="7620" marR="7620" marT="7620" marB="0" anchor="b"/>
                </a:tc>
                <a:tc hMerge="1">
                  <a:txBody>
                    <a:bodyPr/>
                    <a:lstStyle/>
                    <a:p>
                      <a:endParaRPr lang="en-MY"/>
                    </a:p>
                  </a:txBody>
                  <a:tcPr/>
                </a:tc>
                <a:tc gridSpan="2">
                  <a:txBody>
                    <a:bodyPr/>
                    <a:lstStyle/>
                    <a:p>
                      <a:pPr algn="ctr" fontAlgn="b"/>
                      <a:r>
                        <a:rPr lang="en-MY" sz="1800" b="1" u="none" strike="noStrike" dirty="0">
                          <a:effectLst/>
                        </a:rPr>
                        <a:t>Strongly</a:t>
                      </a:r>
                      <a:r>
                        <a:rPr lang="en-MY" sz="1800" b="1" u="none" strike="noStrike" baseline="0" dirty="0">
                          <a:effectLst/>
                        </a:rPr>
                        <a:t> Agree</a:t>
                      </a:r>
                      <a:endParaRPr lang="en-MY" sz="18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MY"/>
                    </a:p>
                  </a:txBody>
                  <a:tcPr/>
                </a:tc>
                <a:extLst>
                  <a:ext uri="{0D108BD9-81ED-4DB2-BD59-A6C34878D82A}">
                    <a16:rowId xmlns:a16="http://schemas.microsoft.com/office/drawing/2014/main" val="2570804198"/>
                  </a:ext>
                </a:extLst>
              </a:tr>
              <a:tr h="182880">
                <a:tc>
                  <a:txBody>
                    <a:bodyPr/>
                    <a:lstStyle/>
                    <a:p>
                      <a:pPr algn="l" fontAlgn="b"/>
                      <a:r>
                        <a:rPr lang="en-MY" sz="1800" u="none" strike="noStrike" dirty="0">
                          <a:effectLst/>
                        </a:rPr>
                        <a:t> </a:t>
                      </a:r>
                      <a:endParaRPr lang="en-MY"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MY" sz="1800" u="none" strike="noStrike" dirty="0">
                          <a:effectLst/>
                        </a:rPr>
                        <a:t> </a:t>
                      </a:r>
                      <a:endParaRPr lang="en-MY"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MY" sz="1800" b="1" u="none" strike="noStrike" dirty="0">
                          <a:effectLst/>
                        </a:rPr>
                        <a:t> Frequency (n)</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US" sz="1800" b="1" i="0" u="none" strike="noStrike" dirty="0">
                          <a:solidFill>
                            <a:srgbClr val="000000"/>
                          </a:solidFill>
                          <a:effectLst/>
                          <a:latin typeface="Calibri" panose="020F0502020204030204" pitchFamily="34" charset="0"/>
                        </a:rPr>
                        <a:t>Percent (%)</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MY" sz="1800" b="1" u="none" strike="noStrike" dirty="0">
                          <a:effectLst/>
                        </a:rPr>
                        <a:t> Frequency (n)</a:t>
                      </a:r>
                      <a:endParaRPr lang="en-MY" sz="1800" b="1" i="0" u="none" strike="noStrike" dirty="0">
                        <a:solidFill>
                          <a:srgbClr val="000000"/>
                        </a:solidFill>
                        <a:effectLst/>
                        <a:latin typeface="Calibri" panose="020F0502020204030204" pitchFamily="34" charset="0"/>
                      </a:endParaRPr>
                    </a:p>
                  </a:txBody>
                  <a:tcPr marL="7363" marR="7363" marT="7363" marB="0" anchor="b"/>
                </a:tc>
                <a:tc>
                  <a:txBody>
                    <a:bodyPr/>
                    <a:lstStyle/>
                    <a:p>
                      <a:pPr algn="ctr" fontAlgn="b"/>
                      <a:r>
                        <a:rPr lang="en-US" sz="1800" b="1" i="0" u="none" strike="noStrike" dirty="0">
                          <a:solidFill>
                            <a:srgbClr val="000000"/>
                          </a:solidFill>
                          <a:effectLst/>
                          <a:latin typeface="Calibri" panose="020F0502020204030204" pitchFamily="34" charset="0"/>
                        </a:rPr>
                        <a:t>Percent (%)</a:t>
                      </a:r>
                      <a:endParaRPr lang="en-MY" sz="1800" b="1" i="0" u="none" strike="noStrike" dirty="0">
                        <a:solidFill>
                          <a:srgbClr val="000000"/>
                        </a:solidFill>
                        <a:effectLst/>
                        <a:latin typeface="Calibri" panose="020F0502020204030204" pitchFamily="34" charset="0"/>
                      </a:endParaRPr>
                    </a:p>
                  </a:txBody>
                  <a:tcPr marL="7363" marR="7363" marT="7363" marB="0" anchor="b"/>
                </a:tc>
                <a:extLst>
                  <a:ext uri="{0D108BD9-81ED-4DB2-BD59-A6C34878D82A}">
                    <a16:rowId xmlns:a16="http://schemas.microsoft.com/office/drawing/2014/main" val="2522552086"/>
                  </a:ext>
                </a:extLst>
              </a:tr>
              <a:tr h="205740">
                <a:tc>
                  <a:txBody>
                    <a:bodyPr/>
                    <a:lstStyle/>
                    <a:p>
                      <a:pPr algn="ctr" fontAlgn="b"/>
                      <a:r>
                        <a:rPr lang="en-MY" sz="1800" u="none" strike="noStrike" dirty="0">
                          <a:effectLst/>
                        </a:rPr>
                        <a:t>1</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Sports</a:t>
                      </a:r>
                      <a:r>
                        <a:rPr lang="en-MY" sz="1800" u="none" strike="noStrike" baseline="0" dirty="0">
                          <a:effectLst/>
                        </a:rPr>
                        <a:t> can improves fitness.</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8</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1.0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870</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99.0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83863856"/>
                  </a:ext>
                </a:extLst>
              </a:tr>
              <a:tr h="190500">
                <a:tc>
                  <a:txBody>
                    <a:bodyPr/>
                    <a:lstStyle/>
                    <a:p>
                      <a:pPr algn="ctr" fontAlgn="b"/>
                      <a:r>
                        <a:rPr lang="en-MY" sz="1800" u="none" strike="noStrike">
                          <a:effectLst/>
                        </a:rPr>
                        <a:t>2</a:t>
                      </a:r>
                      <a:endParaRPr lang="en-MY"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sv-SE" sz="1800" u="none" strike="noStrike" dirty="0">
                          <a:effectLst/>
                        </a:rPr>
                        <a:t>Sports causes my body odor.</a:t>
                      </a:r>
                      <a:endParaRPr lang="sv-SE"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675</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77.0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203</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23.0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83088852"/>
                  </a:ext>
                </a:extLst>
              </a:tr>
              <a:tr h="182880">
                <a:tc>
                  <a:txBody>
                    <a:bodyPr/>
                    <a:lstStyle/>
                    <a:p>
                      <a:pPr algn="ctr" fontAlgn="b"/>
                      <a:r>
                        <a:rPr lang="en-MY" sz="1800" u="none" strike="noStrike" dirty="0">
                          <a:effectLst/>
                        </a:rPr>
                        <a:t>3</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Women’s suits involved in all kind of sports.</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266</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30.0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612</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70.0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78235292"/>
                  </a:ext>
                </a:extLst>
              </a:tr>
              <a:tr h="190500">
                <a:tc>
                  <a:txBody>
                    <a:bodyPr/>
                    <a:lstStyle/>
                    <a:p>
                      <a:pPr algn="ctr" fontAlgn="b"/>
                      <a:r>
                        <a:rPr lang="en-MY" sz="1800" u="none" strike="noStrike" dirty="0">
                          <a:effectLst/>
                        </a:rPr>
                        <a:t>4</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An appropriate sports wear influenced me to get involved in sports activities.</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98</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11.0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780</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89.0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86845465"/>
                  </a:ext>
                </a:extLst>
              </a:tr>
              <a:tr h="182880">
                <a:tc>
                  <a:txBody>
                    <a:bodyPr/>
                    <a:lstStyle/>
                    <a:p>
                      <a:pPr algn="ctr" fontAlgn="b"/>
                      <a:r>
                        <a:rPr lang="en-MY" sz="1800" u="none" strike="noStrike" dirty="0">
                          <a:effectLst/>
                        </a:rPr>
                        <a:t>5</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Sports eliminate the femininity characteristics.</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a:effectLst/>
                        </a:rPr>
                        <a:t>842</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96.0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36</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4.0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37070204"/>
                  </a:ext>
                </a:extLst>
              </a:tr>
              <a:tr h="198120">
                <a:tc>
                  <a:txBody>
                    <a:bodyPr/>
                    <a:lstStyle/>
                    <a:p>
                      <a:pPr algn="ctr" fontAlgn="b"/>
                      <a:r>
                        <a:rPr lang="en-MY" sz="1800" u="none" strike="noStrike">
                          <a:effectLst/>
                        </a:rPr>
                        <a:t>6</a:t>
                      </a:r>
                      <a:endParaRPr lang="en-MY"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b="0" i="0" u="none" strike="noStrike" dirty="0">
                          <a:solidFill>
                            <a:schemeClr val="dk1"/>
                          </a:solidFill>
                          <a:effectLst/>
                          <a:latin typeface="+mn-lt"/>
                        </a:rPr>
                        <a:t>Sporting/recreational</a:t>
                      </a:r>
                      <a:r>
                        <a:rPr lang="en-MY" sz="1800" b="0" i="0" u="none" strike="noStrike" baseline="0" dirty="0">
                          <a:solidFill>
                            <a:schemeClr val="dk1"/>
                          </a:solidFill>
                          <a:effectLst/>
                          <a:latin typeface="+mn-lt"/>
                        </a:rPr>
                        <a:t> monopolized by a particular gender.</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535</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61.0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a:effectLst/>
                        </a:rPr>
                        <a:t>343</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39.0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28873225"/>
                  </a:ext>
                </a:extLst>
              </a:tr>
              <a:tr h="205740">
                <a:tc>
                  <a:txBody>
                    <a:bodyPr/>
                    <a:lstStyle/>
                    <a:p>
                      <a:pPr algn="ctr" fontAlgn="b"/>
                      <a:r>
                        <a:rPr lang="en-MY" sz="1800" u="none" strike="noStrike" dirty="0">
                          <a:effectLst/>
                        </a:rPr>
                        <a:t>7</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Sports causes sunburn.</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574</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65.0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304</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35.0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01891934"/>
                  </a:ext>
                </a:extLst>
              </a:tr>
              <a:tr h="220980">
                <a:tc>
                  <a:txBody>
                    <a:bodyPr/>
                    <a:lstStyle/>
                    <a:p>
                      <a:pPr algn="ctr" fontAlgn="b"/>
                      <a:r>
                        <a:rPr lang="en-MY" sz="1800" u="none" strike="noStrike">
                          <a:effectLst/>
                        </a:rPr>
                        <a:t>8</a:t>
                      </a:r>
                      <a:endParaRPr lang="en-MY"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Sports involved high expenditure.</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a:effectLst/>
                        </a:rPr>
                        <a:t>529</a:t>
                      </a:r>
                      <a:endParaRPr lang="en-MY" sz="1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60.0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349</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40.0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77470757"/>
                  </a:ext>
                </a:extLst>
              </a:tr>
              <a:tr h="190500">
                <a:tc>
                  <a:txBody>
                    <a:bodyPr/>
                    <a:lstStyle/>
                    <a:p>
                      <a:pPr algn="ctr" fontAlgn="b"/>
                      <a:r>
                        <a:rPr lang="en-MY" sz="1800" u="none" strike="noStrike" dirty="0">
                          <a:effectLst/>
                        </a:rPr>
                        <a:t>9</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fi-FI" sz="1800" b="0" i="0" u="none" strike="noStrike" dirty="0">
                          <a:solidFill>
                            <a:schemeClr val="dk1"/>
                          </a:solidFill>
                          <a:effectLst/>
                          <a:latin typeface="+mn-lt"/>
                        </a:rPr>
                        <a:t>Sports</a:t>
                      </a:r>
                      <a:r>
                        <a:rPr lang="fi-FI" sz="1800" b="0" i="0" u="none" strike="noStrike" baseline="0" dirty="0">
                          <a:solidFill>
                            <a:schemeClr val="dk1"/>
                          </a:solidFill>
                          <a:effectLst/>
                          <a:latin typeface="+mn-lt"/>
                        </a:rPr>
                        <a:t> can fill your leisure time</a:t>
                      </a:r>
                      <a:endParaRPr lang="fi-FI"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27</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3.0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851</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97.0</a:t>
                      </a:r>
                      <a:endParaRPr lang="en-MY"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39913797"/>
                  </a:ext>
                </a:extLst>
              </a:tr>
              <a:tr h="198120">
                <a:tc>
                  <a:txBody>
                    <a:bodyPr/>
                    <a:lstStyle/>
                    <a:p>
                      <a:pPr algn="ctr" fontAlgn="b"/>
                      <a:r>
                        <a:rPr lang="en-MY" sz="1800" u="none" strike="noStrike" dirty="0">
                          <a:effectLst/>
                        </a:rPr>
                        <a:t>10</a:t>
                      </a:r>
                      <a:endParaRPr lang="en-MY"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MY" sz="1800" u="none" strike="noStrike" dirty="0">
                          <a:effectLst/>
                        </a:rPr>
                        <a:t>Existing facilities/infrastructure</a:t>
                      </a:r>
                      <a:r>
                        <a:rPr lang="en-MY" sz="1800" u="none" strike="noStrike" baseline="0" dirty="0">
                          <a:effectLst/>
                        </a:rPr>
                        <a:t> encouraged me to get involved in sport activities.</a:t>
                      </a:r>
                      <a:endParaRPr lang="en-MY" sz="18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MY" sz="1800" u="none" strike="noStrike" dirty="0">
                          <a:effectLst/>
                        </a:rPr>
                        <a:t>310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35.0</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MY" sz="1800" u="none" strike="noStrike" dirty="0">
                          <a:effectLst/>
                        </a:rPr>
                        <a:t>568</a:t>
                      </a:r>
                      <a:endParaRPr lang="en-MY" sz="1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MY" sz="1800" u="none" strike="noStrike" dirty="0">
                          <a:effectLst/>
                        </a:rPr>
                        <a:t>65.0</a:t>
                      </a:r>
                      <a:endParaRPr lang="en-MY"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32677100"/>
                  </a:ext>
                </a:extLst>
              </a:tr>
            </a:tbl>
          </a:graphicData>
        </a:graphic>
      </p:graphicFrame>
      <p:sp>
        <p:nvSpPr>
          <p:cNvPr id="7" name="Title 1"/>
          <p:cNvSpPr txBox="1">
            <a:spLocks/>
          </p:cNvSpPr>
          <p:nvPr/>
        </p:nvSpPr>
        <p:spPr>
          <a:xfrm>
            <a:off x="10388600" y="1056509"/>
            <a:ext cx="163830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Century Gothic" panose="020B0502020202020204" pitchFamily="34" charset="0"/>
              </a:rPr>
              <a:t>n= 878 respondents</a:t>
            </a:r>
            <a:endParaRPr lang="en-MY" sz="1200" b="1" dirty="0">
              <a:latin typeface="Century Gothic" panose="020B0502020202020204" pitchFamily="34" charset="0"/>
            </a:endParaRPr>
          </a:p>
        </p:txBody>
      </p:sp>
    </p:spTree>
    <p:extLst>
      <p:ext uri="{BB962C8B-B14F-4D97-AF65-F5344CB8AC3E}">
        <p14:creationId xmlns:p14="http://schemas.microsoft.com/office/powerpoint/2010/main" val="156192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38833" y="1255006"/>
            <a:ext cx="7811947" cy="707886"/>
          </a:xfrm>
          <a:prstGeom prst="rect">
            <a:avLst/>
          </a:prstGeom>
          <a:noFill/>
        </p:spPr>
        <p:txBody>
          <a:bodyPr wrap="none" rtlCol="0">
            <a:spAutoFit/>
          </a:bodyPr>
          <a:lstStyle/>
          <a:p>
            <a:r>
              <a:rPr lang="sv-SE" sz="2000" dirty="0"/>
              <a:t>Table 14: Respondent’s View to Increase Women’s Participation in Sports </a:t>
            </a:r>
            <a:endParaRPr lang="ms-MY" sz="2000" dirty="0"/>
          </a:p>
          <a:p>
            <a:endParaRPr lang="ms-MY" sz="2000" dirty="0"/>
          </a:p>
        </p:txBody>
      </p:sp>
      <p:graphicFrame>
        <p:nvGraphicFramePr>
          <p:cNvPr id="4" name="Table 3"/>
          <p:cNvGraphicFramePr>
            <a:graphicFrameLocks noGrp="1"/>
          </p:cNvGraphicFramePr>
          <p:nvPr/>
        </p:nvGraphicFramePr>
        <p:xfrm>
          <a:off x="2125980" y="1784480"/>
          <a:ext cx="8446770" cy="3964305"/>
        </p:xfrm>
        <a:graphic>
          <a:graphicData uri="http://schemas.openxmlformats.org/drawingml/2006/table">
            <a:tbl>
              <a:tblPr>
                <a:tableStyleId>{21E4AEA4-8DFA-4A89-87EB-49C32662AFE0}</a:tableStyleId>
              </a:tblPr>
              <a:tblGrid>
                <a:gridCol w="476166">
                  <a:extLst>
                    <a:ext uri="{9D8B030D-6E8A-4147-A177-3AD203B41FA5}">
                      <a16:colId xmlns:a16="http://schemas.microsoft.com/office/drawing/2014/main" val="20000"/>
                    </a:ext>
                  </a:extLst>
                </a:gridCol>
                <a:gridCol w="7970604">
                  <a:extLst>
                    <a:ext uri="{9D8B030D-6E8A-4147-A177-3AD203B41FA5}">
                      <a16:colId xmlns:a16="http://schemas.microsoft.com/office/drawing/2014/main" val="20001"/>
                    </a:ext>
                  </a:extLst>
                </a:gridCol>
              </a:tblGrid>
              <a:tr h="190500">
                <a:tc>
                  <a:txBody>
                    <a:bodyPr/>
                    <a:lstStyle/>
                    <a:p>
                      <a:pPr algn="l" fontAlgn="b"/>
                      <a:r>
                        <a:rPr lang="ms-MY" sz="1800" b="1" u="none" strike="noStrike" dirty="0">
                          <a:effectLst/>
                        </a:rPr>
                        <a:t>No</a:t>
                      </a:r>
                      <a:endParaRPr lang="ms-MY"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b="1" u="none" strike="noStrike" dirty="0">
                          <a:effectLst/>
                        </a:rPr>
                        <a:t>List of Opinion</a:t>
                      </a:r>
                      <a:endParaRPr lang="ms-MY"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ms-MY" sz="1800" u="none" strike="noStrike" dirty="0">
                          <a:effectLst/>
                        </a:rPr>
                        <a:t>1</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t"/>
                      <a:r>
                        <a:rPr lang="en-MY" sz="1800" b="0" i="0" u="none" strike="noStrike" dirty="0">
                          <a:solidFill>
                            <a:schemeClr val="dk1"/>
                          </a:solidFill>
                          <a:effectLst/>
                          <a:latin typeface="+mn-lt"/>
                        </a:rPr>
                        <a:t>Women’s coach</a:t>
                      </a:r>
                      <a:endParaRPr lang="en-MY"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ms-MY" sz="1800" u="none" strike="noStrike" dirty="0">
                          <a:effectLst/>
                        </a:rPr>
                        <a:t>2</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Appropriate sports</a:t>
                      </a:r>
                      <a:r>
                        <a:rPr lang="ms-MY" sz="1800" u="none" strike="noStrike" baseline="0" dirty="0">
                          <a:effectLst/>
                        </a:rPr>
                        <a:t> wear</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ctr" fontAlgn="b"/>
                      <a:r>
                        <a:rPr lang="ms-MY" sz="1800" u="none" strike="noStrike" dirty="0">
                          <a:effectLst/>
                        </a:rPr>
                        <a:t>3</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MY" sz="1800" b="0" i="0" u="none" strike="noStrike" dirty="0">
                          <a:solidFill>
                            <a:schemeClr val="dk1"/>
                          </a:solidFill>
                          <a:effectLst/>
                          <a:latin typeface="+mn-lt"/>
                        </a:rPr>
                        <a:t>Isolation</a:t>
                      </a:r>
                      <a:r>
                        <a:rPr lang="en-MY" sz="1800" b="0" i="0" u="none" strike="noStrike" baseline="0" dirty="0">
                          <a:solidFill>
                            <a:schemeClr val="dk1"/>
                          </a:solidFill>
                          <a:effectLst/>
                          <a:latin typeface="+mn-lt"/>
                        </a:rPr>
                        <a:t> for sport venue</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ctr" fontAlgn="b"/>
                      <a:r>
                        <a:rPr lang="ms-MY" sz="1800" u="none" strike="noStrike" dirty="0">
                          <a:effectLst/>
                        </a:rPr>
                        <a:t>4</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a:effectLst/>
                        </a:rPr>
                        <a:t>Approriate and safe sport venue</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ctr" fontAlgn="b"/>
                      <a:r>
                        <a:rPr lang="ms-MY" sz="1800" u="none" strike="noStrike" dirty="0">
                          <a:effectLst/>
                        </a:rPr>
                        <a:t>5</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Completed sport</a:t>
                      </a:r>
                      <a:r>
                        <a:rPr lang="ms-MY" sz="1800" u="none" strike="noStrike" baseline="0" dirty="0">
                          <a:effectLst/>
                        </a:rPr>
                        <a:t> facilities</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ctr" fontAlgn="b"/>
                      <a:r>
                        <a:rPr lang="ms-MY" sz="1800" u="none" strike="noStrike" dirty="0">
                          <a:effectLst/>
                        </a:rPr>
                        <a:t>6</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i-FI" sz="1800" u="none" strike="noStrike" dirty="0">
                          <a:effectLst/>
                        </a:rPr>
                        <a:t>Child care facilities during sports</a:t>
                      </a:r>
                      <a:endParaRPr lang="fi-FI"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ctr" fontAlgn="b"/>
                      <a:r>
                        <a:rPr lang="ms-MY" sz="1800" u="none" strike="noStrike" dirty="0">
                          <a:effectLst/>
                        </a:rPr>
                        <a:t>7</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Support from family</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ctr" fontAlgn="b"/>
                      <a:r>
                        <a:rPr lang="ms-MY" sz="1800" u="none" strike="noStrike" dirty="0">
                          <a:effectLst/>
                        </a:rPr>
                        <a:t>8</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The role of employer</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ctr" fontAlgn="b"/>
                      <a:r>
                        <a:rPr lang="ms-MY" sz="1800" u="none" strike="noStrike" dirty="0">
                          <a:effectLst/>
                        </a:rPr>
                        <a:t>9</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MY" sz="1800" b="0" i="0" u="none" strike="noStrike" dirty="0">
                          <a:solidFill>
                            <a:schemeClr val="dk1"/>
                          </a:solidFill>
                          <a:effectLst/>
                          <a:latin typeface="+mn-lt"/>
                        </a:rPr>
                        <a:t>Awareness</a:t>
                      </a:r>
                      <a:r>
                        <a:rPr lang="en-MY" sz="1800" b="0" i="0" u="none" strike="noStrike" baseline="0" dirty="0">
                          <a:solidFill>
                            <a:schemeClr val="dk1"/>
                          </a:solidFill>
                          <a:effectLst/>
                          <a:latin typeface="+mn-lt"/>
                        </a:rPr>
                        <a:t> campaign</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ctr" fontAlgn="b"/>
                      <a:r>
                        <a:rPr lang="ms-MY" sz="1800" u="none" strike="noStrike" dirty="0">
                          <a:effectLst/>
                        </a:rPr>
                        <a:t>10</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Sport</a:t>
                      </a:r>
                      <a:r>
                        <a:rPr lang="ms-MY" sz="1800" u="none" strike="noStrike" baseline="0" dirty="0">
                          <a:effectLst/>
                        </a:rPr>
                        <a:t> activities/ program specified only for women</a:t>
                      </a:r>
                      <a:r>
                        <a:rPr lang="ms-MY" sz="1800" u="none" strike="noStrike" dirty="0">
                          <a:effectLst/>
                        </a:rPr>
                        <a:t>. Eg: Women’s Sport Day</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ctr" fontAlgn="b"/>
                      <a:r>
                        <a:rPr lang="ms-MY" sz="1800" u="none" strike="noStrike" dirty="0">
                          <a:effectLst/>
                        </a:rPr>
                        <a:t>11</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MY" sz="1800" b="0" i="0" u="none" strike="noStrike" dirty="0">
                          <a:solidFill>
                            <a:srgbClr val="000000"/>
                          </a:solidFill>
                          <a:effectLst/>
                          <a:latin typeface="Calibri" panose="020F0502020204030204" pitchFamily="34" charset="0"/>
                        </a:rPr>
                        <a:t>Time</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ctr" fontAlgn="b"/>
                      <a:r>
                        <a:rPr lang="ms-MY" sz="1800" u="none" strike="noStrike" dirty="0">
                          <a:effectLst/>
                        </a:rPr>
                        <a:t>12</a:t>
                      </a:r>
                      <a:endParaRPr lang="ms-MY"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ms-MY" sz="1800" u="none" strike="noStrike" dirty="0">
                          <a:effectLst/>
                        </a:rPr>
                        <a:t>Gender descrimination</a:t>
                      </a:r>
                      <a:endParaRPr lang="ms-MY"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501072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809" y="1245409"/>
            <a:ext cx="901865" cy="9003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674" y="937901"/>
            <a:ext cx="1154012" cy="1633072"/>
          </a:xfrm>
          <a:prstGeom prst="rect">
            <a:avLst/>
          </a:prstGeom>
        </p:spPr>
      </p:pic>
      <p:sp>
        <p:nvSpPr>
          <p:cNvPr id="3" name="TextBox 2"/>
          <p:cNvSpPr txBox="1"/>
          <p:nvPr/>
        </p:nvSpPr>
        <p:spPr>
          <a:xfrm>
            <a:off x="2290680" y="2570973"/>
            <a:ext cx="7545656" cy="1477328"/>
          </a:xfrm>
          <a:prstGeom prst="rect">
            <a:avLst/>
          </a:prstGeom>
          <a:noFill/>
        </p:spPr>
        <p:txBody>
          <a:bodyPr wrap="none" rtlCol="0">
            <a:spAutoFit/>
          </a:bodyPr>
          <a:lstStyle/>
          <a:p>
            <a:pPr algn="ctr"/>
            <a:r>
              <a:rPr lang="en-US" b="1" dirty="0" err="1">
                <a:latin typeface="Arial" panose="020B0604020202020204" pitchFamily="34" charset="0"/>
                <a:cs typeface="Arial" panose="020B0604020202020204" pitchFamily="34" charset="0"/>
              </a:rPr>
              <a:t>Institut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Penyelidikan</a:t>
            </a:r>
            <a:r>
              <a:rPr lang="en-US" b="1" dirty="0">
                <a:latin typeface="Arial" panose="020B0604020202020204" pitchFamily="34" charset="0"/>
                <a:cs typeface="Arial" panose="020B0604020202020204" pitchFamily="34" charset="0"/>
              </a:rPr>
              <a:t> Pembangunan </a:t>
            </a:r>
            <a:r>
              <a:rPr lang="en-US" b="1" dirty="0" err="1">
                <a:latin typeface="Arial" panose="020B0604020202020204" pitchFamily="34" charset="0"/>
                <a:cs typeface="Arial" panose="020B0604020202020204" pitchFamily="34" charset="0"/>
              </a:rPr>
              <a:t>Belia</a:t>
            </a:r>
            <a:r>
              <a:rPr lang="en-US" b="1" dirty="0">
                <a:latin typeface="Arial" panose="020B0604020202020204" pitchFamily="34" charset="0"/>
                <a:cs typeface="Arial" panose="020B0604020202020204" pitchFamily="34" charset="0"/>
              </a:rPr>
              <a:t> Malaysia (IYRES)</a:t>
            </a:r>
          </a:p>
          <a:p>
            <a:pPr algn="ctr"/>
            <a:r>
              <a:rPr lang="en-US" b="1" dirty="0">
                <a:latin typeface="Arial" panose="020B0604020202020204" pitchFamily="34" charset="0"/>
                <a:cs typeface="Arial" panose="020B0604020202020204" pitchFamily="34" charset="0"/>
              </a:rPr>
              <a:t>Aras 10, </a:t>
            </a:r>
            <a:r>
              <a:rPr lang="en-US" b="1" dirty="0" err="1">
                <a:latin typeface="Arial" panose="020B0604020202020204" pitchFamily="34" charset="0"/>
                <a:cs typeface="Arial" panose="020B0604020202020204" pitchFamily="34" charset="0"/>
              </a:rPr>
              <a:t>Menara</a:t>
            </a:r>
            <a:r>
              <a:rPr lang="en-US" b="1" dirty="0">
                <a:latin typeface="Arial" panose="020B0604020202020204" pitchFamily="34" charset="0"/>
                <a:cs typeface="Arial" panose="020B0604020202020204" pitchFamily="34" charset="0"/>
              </a:rPr>
              <a:t> KBS, </a:t>
            </a:r>
            <a:r>
              <a:rPr lang="en-US" b="1" dirty="0" err="1">
                <a:latin typeface="Arial" panose="020B0604020202020204" pitchFamily="34" charset="0"/>
                <a:cs typeface="Arial" panose="020B0604020202020204" pitchFamily="34" charset="0"/>
              </a:rPr>
              <a:t>Presint</a:t>
            </a:r>
            <a:r>
              <a:rPr lang="en-US" b="1" dirty="0">
                <a:latin typeface="Arial" panose="020B0604020202020204" pitchFamily="34" charset="0"/>
                <a:cs typeface="Arial" panose="020B0604020202020204" pitchFamily="34" charset="0"/>
              </a:rPr>
              <a:t> 4,</a:t>
            </a:r>
          </a:p>
          <a:p>
            <a:pPr algn="ctr"/>
            <a:r>
              <a:rPr lang="en-US" b="1" dirty="0">
                <a:latin typeface="Arial" panose="020B0604020202020204" pitchFamily="34" charset="0"/>
                <a:cs typeface="Arial" panose="020B0604020202020204" pitchFamily="34" charset="0"/>
              </a:rPr>
              <a:t>No.27 </a:t>
            </a:r>
            <a:r>
              <a:rPr lang="en-US" b="1" dirty="0" err="1">
                <a:latin typeface="Arial" panose="020B0604020202020204" pitchFamily="34" charset="0"/>
                <a:cs typeface="Arial" panose="020B0604020202020204" pitchFamily="34" charset="0"/>
              </a:rPr>
              <a:t>Persiaran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Perdana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Pusat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Pentadbiran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Kerajaan</a:t>
            </a:r>
            <a:r>
              <a:rPr lang="en-US" b="1" dirty="0">
                <a:latin typeface="Arial" panose="020B0604020202020204" pitchFamily="34" charset="0"/>
                <a:cs typeface="Arial" panose="020B0604020202020204" pitchFamily="34" charset="0"/>
              </a:rPr>
              <a:t> Persekutuan</a:t>
            </a:r>
          </a:p>
          <a:p>
            <a:pPr algn="ctr"/>
            <a:r>
              <a:rPr lang="en-US" b="1" dirty="0">
                <a:latin typeface="Arial" panose="020B0604020202020204" pitchFamily="34" charset="0"/>
                <a:cs typeface="Arial" panose="020B0604020202020204" pitchFamily="34" charset="0"/>
              </a:rPr>
              <a:t>62570 </a:t>
            </a:r>
            <a:r>
              <a:rPr lang="en-US" b="1" dirty="0" err="1">
                <a:latin typeface="Arial" panose="020B0604020202020204" pitchFamily="34" charset="0"/>
                <a:cs typeface="Arial" panose="020B0604020202020204" pitchFamily="34" charset="0"/>
              </a:rPr>
              <a:t>Putrajaya</a:t>
            </a:r>
            <a:r>
              <a:rPr lang="en-US" b="1" dirty="0">
                <a:latin typeface="Arial" panose="020B0604020202020204" pitchFamily="34" charset="0"/>
                <a:cs typeface="Arial" panose="020B0604020202020204" pitchFamily="34" charset="0"/>
              </a:rPr>
              <a:t>, Malaysia</a:t>
            </a:r>
          </a:p>
          <a:p>
            <a:endParaRPr lang="ms-MY" dirty="0"/>
          </a:p>
        </p:txBody>
      </p:sp>
      <p:sp>
        <p:nvSpPr>
          <p:cNvPr id="9" name="TextBox 8"/>
          <p:cNvSpPr txBox="1"/>
          <p:nvPr/>
        </p:nvSpPr>
        <p:spPr>
          <a:xfrm>
            <a:off x="2704658" y="4171274"/>
            <a:ext cx="6717700" cy="2062103"/>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Laman</a:t>
            </a:r>
            <a:r>
              <a:rPr lang="en-US" sz="1600" dirty="0">
                <a:latin typeface="Arial" panose="020B0604020202020204" pitchFamily="34" charset="0"/>
                <a:cs typeface="Arial" panose="020B0604020202020204" pitchFamily="34" charset="0"/>
              </a:rPr>
              <a:t> web</a:t>
            </a:r>
          </a:p>
          <a:p>
            <a:pPr algn="ctr"/>
            <a:r>
              <a:rPr lang="en-US" sz="1600" b="1" dirty="0">
                <a:latin typeface="Arial" panose="020B0604020202020204" pitchFamily="34" charset="0"/>
                <a:ea typeface="Adobe Song Std L" panose="02020300000000000000" pitchFamily="18" charset="-128"/>
                <a:cs typeface="Arial" panose="020B0604020202020204" pitchFamily="34" charset="0"/>
              </a:rPr>
              <a:t>www.iyres.gov.my</a:t>
            </a:r>
          </a:p>
          <a:p>
            <a:pPr algn="ctr"/>
            <a:endParaRPr lang="en-US" sz="1600" b="1" dirty="0">
              <a:latin typeface="Arial" panose="020B0604020202020204" pitchFamily="34" charset="0"/>
              <a:ea typeface="Adobe Song Std L" panose="02020300000000000000" pitchFamily="18" charset="-128"/>
              <a:cs typeface="Arial" panose="020B0604020202020204" pitchFamily="34" charset="0"/>
            </a:endParaRPr>
          </a:p>
          <a:p>
            <a:pPr algn="ctr"/>
            <a:r>
              <a:rPr lang="en-US" sz="1600" dirty="0">
                <a:latin typeface="Arial" panose="020B0604020202020204" pitchFamily="34" charset="0"/>
                <a:cs typeface="Arial" panose="020B0604020202020204" pitchFamily="34" charset="0"/>
              </a:rPr>
              <a:t>Media </a:t>
            </a:r>
            <a:r>
              <a:rPr lang="en-US" sz="1600" dirty="0" err="1">
                <a:latin typeface="Arial" panose="020B0604020202020204" pitchFamily="34" charset="0"/>
                <a:cs typeface="Arial" panose="020B0604020202020204" pitchFamily="34" charset="0"/>
              </a:rPr>
              <a:t>Sosial</a:t>
            </a:r>
            <a:endParaRPr lang="en-US" sz="1600"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Facebook: </a:t>
            </a:r>
            <a:r>
              <a:rPr lang="en-US" sz="1600" b="1" dirty="0" err="1">
                <a:latin typeface="Arial" panose="020B0604020202020204" pitchFamily="34" charset="0"/>
                <a:cs typeface="Arial" panose="020B0604020202020204" pitchFamily="34" charset="0"/>
              </a:rPr>
              <a:t>kbs.iyres</a:t>
            </a:r>
            <a:endParaRPr lang="en-US" sz="1600" b="1" dirty="0">
              <a:latin typeface="Arial" panose="020B0604020202020204" pitchFamily="34" charset="0"/>
              <a:cs typeface="Arial" panose="020B0604020202020204" pitchFamily="34" charset="0"/>
            </a:endParaRPr>
          </a:p>
          <a:p>
            <a:pPr algn="ctr"/>
            <a:r>
              <a:rPr lang="en-US" sz="1600" b="1" dirty="0" err="1">
                <a:latin typeface="Arial" panose="020B0604020202020204" pitchFamily="34" charset="0"/>
                <a:cs typeface="Arial" panose="020B0604020202020204" pitchFamily="34" charset="0"/>
              </a:rPr>
              <a:t>Facebook:Enumerator</a:t>
            </a:r>
            <a:r>
              <a:rPr lang="en-US" sz="1600" b="1" dirty="0">
                <a:latin typeface="Arial" panose="020B0604020202020204" pitchFamily="34" charset="0"/>
                <a:cs typeface="Arial" panose="020B0604020202020204" pitchFamily="34" charset="0"/>
              </a:rPr>
              <a:t> community </a:t>
            </a:r>
            <a:r>
              <a:rPr lang="en-US" sz="1600" b="1" dirty="0" err="1">
                <a:latin typeface="Arial" panose="020B0604020202020204" pitchFamily="34" charset="0"/>
                <a:cs typeface="Arial" panose="020B0604020202020204" pitchFamily="34" charset="0"/>
              </a:rPr>
              <a:t>iyres</a:t>
            </a: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Instagram: </a:t>
            </a:r>
            <a:r>
              <a:rPr lang="en-US" sz="1600" b="1" dirty="0" err="1">
                <a:latin typeface="Arial" panose="020B0604020202020204" pitchFamily="34" charset="0"/>
                <a:cs typeface="Arial" panose="020B0604020202020204" pitchFamily="34" charset="0"/>
              </a:rPr>
              <a:t>iyreskbs</a:t>
            </a:r>
            <a:endParaRPr lang="en-US" sz="1600" b="1" dirty="0">
              <a:latin typeface="Arial" panose="020B0604020202020204" pitchFamily="34" charset="0"/>
              <a:cs typeface="Arial" panose="020B0604020202020204" pitchFamily="34" charset="0"/>
            </a:endParaRPr>
          </a:p>
          <a:p>
            <a:endParaRPr lang="en-MY"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E77359C-B495-4CB7-923B-32502857B759}"/>
              </a:ext>
            </a:extLst>
          </p:cNvPr>
          <p:cNvPicPr>
            <a:picLocks noChangeAspect="1"/>
          </p:cNvPicPr>
          <p:nvPr/>
        </p:nvPicPr>
        <p:blipFill rotWithShape="1">
          <a:blip r:embed="rId5" cstate="print">
            <a:alphaModFix amt="20000"/>
            <a:extLst>
              <a:ext uri="{28A0092B-C50C-407E-A947-70E740481C1C}">
                <a14:useLocalDpi xmlns:a14="http://schemas.microsoft.com/office/drawing/2010/main" val="0"/>
              </a:ext>
            </a:extLst>
          </a:blip>
          <a:srcRect t="11166" b="4565"/>
          <a:stretch/>
        </p:blipFill>
        <p:spPr>
          <a:xfrm>
            <a:off x="20" y="10"/>
            <a:ext cx="12191980" cy="6857990"/>
          </a:xfrm>
          <a:prstGeom prst="rect">
            <a:avLst/>
          </a:prstGeom>
          <a:solidFill>
            <a:srgbClr val="FF5050">
              <a:alpha val="0"/>
            </a:srgbClr>
          </a:solidFill>
        </p:spPr>
      </p:pic>
    </p:spTree>
    <p:extLst>
      <p:ext uri="{BB962C8B-B14F-4D97-AF65-F5344CB8AC3E}">
        <p14:creationId xmlns:p14="http://schemas.microsoft.com/office/powerpoint/2010/main" val="124495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6251999" y="2662174"/>
            <a:ext cx="935" cy="3348000"/>
          </a:xfrm>
          <a:prstGeom prst="line">
            <a:avLst/>
          </a:prstGeom>
          <a:ln w="38100">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9699859" y="2670764"/>
            <a:ext cx="935" cy="657928"/>
          </a:xfrm>
          <a:prstGeom prst="line">
            <a:avLst/>
          </a:prstGeom>
          <a:ln w="38100">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32" name="Straight Connector 31"/>
          <p:cNvCxnSpPr/>
          <p:nvPr/>
        </p:nvCxnSpPr>
        <p:spPr>
          <a:xfrm>
            <a:off x="2819588" y="2651429"/>
            <a:ext cx="935" cy="657928"/>
          </a:xfrm>
          <a:prstGeom prst="line">
            <a:avLst/>
          </a:prstGeom>
          <a:ln w="38100">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26" name="Straight Connector 25"/>
          <p:cNvCxnSpPr/>
          <p:nvPr/>
        </p:nvCxnSpPr>
        <p:spPr>
          <a:xfrm flipH="1" flipV="1">
            <a:off x="2820523" y="3307112"/>
            <a:ext cx="6893851" cy="12990"/>
          </a:xfrm>
          <a:prstGeom prst="line">
            <a:avLst/>
          </a:prstGeom>
          <a:ln w="38100">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20" name="Straight Connector 19"/>
          <p:cNvCxnSpPr/>
          <p:nvPr/>
        </p:nvCxnSpPr>
        <p:spPr>
          <a:xfrm flipH="1" flipV="1">
            <a:off x="7460886" y="2375564"/>
            <a:ext cx="954360" cy="1317"/>
          </a:xfrm>
          <a:prstGeom prst="line">
            <a:avLst/>
          </a:prstGeom>
          <a:ln w="38100">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sp>
        <p:nvSpPr>
          <p:cNvPr id="2" name="Title 1"/>
          <p:cNvSpPr txBox="1">
            <a:spLocks/>
          </p:cNvSpPr>
          <p:nvPr/>
        </p:nvSpPr>
        <p:spPr>
          <a:xfrm>
            <a:off x="675249" y="387257"/>
            <a:ext cx="9791114" cy="643257"/>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MY" sz="3200" dirty="0">
                <a:solidFill>
                  <a:srgbClr val="FFFF00"/>
                </a:solidFill>
                <a:latin typeface="Franklin Gothic Medium" panose="020B0603020102020204" pitchFamily="34" charset="0"/>
              </a:rPr>
              <a:t>CONCEPTUAL MODEL FOR INTEGRATING ATHLETES’ NEEDS &amp; SPORTS DEMANDS</a:t>
            </a:r>
          </a:p>
        </p:txBody>
      </p:sp>
      <p:sp>
        <p:nvSpPr>
          <p:cNvPr id="12" name="Freeform 11"/>
          <p:cNvSpPr/>
          <p:nvPr/>
        </p:nvSpPr>
        <p:spPr>
          <a:xfrm rot="10800000">
            <a:off x="8071240" y="1647854"/>
            <a:ext cx="2312304" cy="388125"/>
          </a:xfrm>
          <a:custGeom>
            <a:avLst/>
            <a:gdLst>
              <a:gd name="connsiteX0" fmla="*/ 0 w 1978763"/>
              <a:gd name="connsiteY0" fmla="*/ 0 h 379450"/>
              <a:gd name="connsiteX1" fmla="*/ 1978763 w 1978763"/>
              <a:gd name="connsiteY1" fmla="*/ 0 h 379450"/>
              <a:gd name="connsiteX2" fmla="*/ 1978763 w 1978763"/>
              <a:gd name="connsiteY2" fmla="*/ 379450 h 379450"/>
              <a:gd name="connsiteX3" fmla="*/ 0 w 1978763"/>
              <a:gd name="connsiteY3" fmla="*/ 379450 h 379450"/>
              <a:gd name="connsiteX4" fmla="*/ 0 w 1978763"/>
              <a:gd name="connsiteY4" fmla="*/ 0 h 37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63" h="379450">
                <a:moveTo>
                  <a:pt x="0" y="0"/>
                </a:moveTo>
                <a:lnTo>
                  <a:pt x="1978763" y="0"/>
                </a:lnTo>
                <a:lnTo>
                  <a:pt x="1978763" y="379450"/>
                </a:lnTo>
                <a:lnTo>
                  <a:pt x="0" y="379450"/>
                </a:lnTo>
                <a:lnTo>
                  <a:pt x="0" y="0"/>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MY" sz="2400" kern="1200">
              <a:noFill/>
            </a:endParaRPr>
          </a:p>
        </p:txBody>
      </p:sp>
      <p:sp>
        <p:nvSpPr>
          <p:cNvPr id="10" name="Freeform 9"/>
          <p:cNvSpPr/>
          <p:nvPr/>
        </p:nvSpPr>
        <p:spPr>
          <a:xfrm rot="10800000">
            <a:off x="4711399" y="5322105"/>
            <a:ext cx="2312304" cy="388125"/>
          </a:xfrm>
          <a:custGeom>
            <a:avLst/>
            <a:gdLst>
              <a:gd name="connsiteX0" fmla="*/ 0 w 1978763"/>
              <a:gd name="connsiteY0" fmla="*/ 0 h 379450"/>
              <a:gd name="connsiteX1" fmla="*/ 1978763 w 1978763"/>
              <a:gd name="connsiteY1" fmla="*/ 0 h 379450"/>
              <a:gd name="connsiteX2" fmla="*/ 1978763 w 1978763"/>
              <a:gd name="connsiteY2" fmla="*/ 379450 h 379450"/>
              <a:gd name="connsiteX3" fmla="*/ 0 w 1978763"/>
              <a:gd name="connsiteY3" fmla="*/ 379450 h 379450"/>
              <a:gd name="connsiteX4" fmla="*/ 0 w 1978763"/>
              <a:gd name="connsiteY4" fmla="*/ 0 h 37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63" h="379450">
                <a:moveTo>
                  <a:pt x="0" y="0"/>
                </a:moveTo>
                <a:lnTo>
                  <a:pt x="1978763" y="0"/>
                </a:lnTo>
                <a:lnTo>
                  <a:pt x="1978763" y="379450"/>
                </a:lnTo>
                <a:lnTo>
                  <a:pt x="0" y="379450"/>
                </a:lnTo>
                <a:lnTo>
                  <a:pt x="0" y="0"/>
                </a:lnTo>
                <a:close/>
              </a:path>
            </a:pathLst>
          </a:custGeom>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MY" sz="2400" kern="1200">
              <a:noFill/>
            </a:endParaRPr>
          </a:p>
        </p:txBody>
      </p:sp>
      <p:sp>
        <p:nvSpPr>
          <p:cNvPr id="16" name="Freeform 15"/>
          <p:cNvSpPr/>
          <p:nvPr/>
        </p:nvSpPr>
        <p:spPr>
          <a:xfrm rot="10800000">
            <a:off x="1313969" y="1705910"/>
            <a:ext cx="2312304" cy="388125"/>
          </a:xfrm>
          <a:custGeom>
            <a:avLst/>
            <a:gdLst>
              <a:gd name="connsiteX0" fmla="*/ 0 w 1978763"/>
              <a:gd name="connsiteY0" fmla="*/ 0 h 379450"/>
              <a:gd name="connsiteX1" fmla="*/ 1978763 w 1978763"/>
              <a:gd name="connsiteY1" fmla="*/ 0 h 379450"/>
              <a:gd name="connsiteX2" fmla="*/ 1978763 w 1978763"/>
              <a:gd name="connsiteY2" fmla="*/ 379450 h 379450"/>
              <a:gd name="connsiteX3" fmla="*/ 0 w 1978763"/>
              <a:gd name="connsiteY3" fmla="*/ 379450 h 379450"/>
              <a:gd name="connsiteX4" fmla="*/ 0 w 1978763"/>
              <a:gd name="connsiteY4" fmla="*/ 0 h 37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63" h="379450">
                <a:moveTo>
                  <a:pt x="0" y="0"/>
                </a:moveTo>
                <a:lnTo>
                  <a:pt x="1978763" y="0"/>
                </a:lnTo>
                <a:lnTo>
                  <a:pt x="1978763" y="379450"/>
                </a:lnTo>
                <a:lnTo>
                  <a:pt x="0" y="379450"/>
                </a:lnTo>
                <a:lnTo>
                  <a:pt x="0" y="0"/>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MY" sz="2400" kern="1200">
              <a:noFill/>
            </a:endParaRPr>
          </a:p>
        </p:txBody>
      </p:sp>
      <p:sp>
        <p:nvSpPr>
          <p:cNvPr id="9" name="Freeform 8"/>
          <p:cNvSpPr/>
          <p:nvPr/>
        </p:nvSpPr>
        <p:spPr>
          <a:xfrm rot="10800000">
            <a:off x="4968321" y="5451479"/>
            <a:ext cx="2569227" cy="1164375"/>
          </a:xfrm>
          <a:custGeom>
            <a:avLst/>
            <a:gdLst>
              <a:gd name="connsiteX0" fmla="*/ 0 w 2198626"/>
              <a:gd name="connsiteY0" fmla="*/ 0 h 1138351"/>
              <a:gd name="connsiteX1" fmla="*/ 2198626 w 2198626"/>
              <a:gd name="connsiteY1" fmla="*/ 0 h 1138351"/>
              <a:gd name="connsiteX2" fmla="*/ 2198626 w 2198626"/>
              <a:gd name="connsiteY2" fmla="*/ 1138351 h 1138351"/>
              <a:gd name="connsiteX3" fmla="*/ 0 w 2198626"/>
              <a:gd name="connsiteY3" fmla="*/ 1138351 h 1138351"/>
              <a:gd name="connsiteX4" fmla="*/ 0 w 2198626"/>
              <a:gd name="connsiteY4" fmla="*/ 0 h 113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626" h="1138351">
                <a:moveTo>
                  <a:pt x="0" y="0"/>
                </a:moveTo>
                <a:lnTo>
                  <a:pt x="2198626" y="0"/>
                </a:lnTo>
                <a:lnTo>
                  <a:pt x="2198626" y="1138351"/>
                </a:lnTo>
                <a:lnTo>
                  <a:pt x="0" y="113835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640" tIns="40640" rIns="40640" bIns="160634" numCol="1" spcCol="1270" anchor="ctr" anchorCtr="0">
            <a:noAutofit/>
          </a:bodyPr>
          <a:lstStyle/>
          <a:p>
            <a:pPr lvl="0" algn="ctr" defTabSz="2844800">
              <a:lnSpc>
                <a:spcPct val="90000"/>
              </a:lnSpc>
              <a:spcBef>
                <a:spcPct val="0"/>
              </a:spcBef>
              <a:spcAft>
                <a:spcPct val="35000"/>
              </a:spcAft>
            </a:pPr>
            <a:endParaRPr lang="en-MY" sz="6400" kern="1200">
              <a:noFill/>
            </a:endParaRPr>
          </a:p>
        </p:txBody>
      </p:sp>
      <p:sp>
        <p:nvSpPr>
          <p:cNvPr id="11" name="Freeform 10"/>
          <p:cNvSpPr/>
          <p:nvPr/>
        </p:nvSpPr>
        <p:spPr>
          <a:xfrm rot="10800000">
            <a:off x="8172057" y="1757125"/>
            <a:ext cx="2700000" cy="1260000"/>
          </a:xfrm>
          <a:custGeom>
            <a:avLst/>
            <a:gdLst>
              <a:gd name="connsiteX0" fmla="*/ 0 w 2198626"/>
              <a:gd name="connsiteY0" fmla="*/ 0 h 1138351"/>
              <a:gd name="connsiteX1" fmla="*/ 2198626 w 2198626"/>
              <a:gd name="connsiteY1" fmla="*/ 0 h 1138351"/>
              <a:gd name="connsiteX2" fmla="*/ 2198626 w 2198626"/>
              <a:gd name="connsiteY2" fmla="*/ 1138351 h 1138351"/>
              <a:gd name="connsiteX3" fmla="*/ 0 w 2198626"/>
              <a:gd name="connsiteY3" fmla="*/ 1138351 h 1138351"/>
              <a:gd name="connsiteX4" fmla="*/ 0 w 2198626"/>
              <a:gd name="connsiteY4" fmla="*/ 0 h 113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626" h="1138351">
                <a:moveTo>
                  <a:pt x="0" y="0"/>
                </a:moveTo>
                <a:lnTo>
                  <a:pt x="2198626" y="0"/>
                </a:lnTo>
                <a:lnTo>
                  <a:pt x="2198626" y="1138351"/>
                </a:lnTo>
                <a:lnTo>
                  <a:pt x="0" y="113835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640" tIns="40640" rIns="40640" bIns="160634" numCol="1" spcCol="1270" anchor="ctr" anchorCtr="0">
            <a:noAutofit/>
          </a:bodyPr>
          <a:lstStyle/>
          <a:p>
            <a:pPr lvl="0" algn="ctr" defTabSz="2844800">
              <a:lnSpc>
                <a:spcPct val="90000"/>
              </a:lnSpc>
              <a:spcBef>
                <a:spcPct val="0"/>
              </a:spcBef>
              <a:spcAft>
                <a:spcPct val="35000"/>
              </a:spcAft>
            </a:pPr>
            <a:endParaRPr lang="en-MY" sz="6400" kern="1200">
              <a:noFill/>
            </a:endParaRPr>
          </a:p>
        </p:txBody>
      </p:sp>
      <p:sp>
        <p:nvSpPr>
          <p:cNvPr id="15" name="Freeform 14"/>
          <p:cNvSpPr/>
          <p:nvPr/>
        </p:nvSpPr>
        <p:spPr>
          <a:xfrm rot="10800000">
            <a:off x="1390623" y="1797717"/>
            <a:ext cx="2700000" cy="1260000"/>
          </a:xfrm>
          <a:custGeom>
            <a:avLst/>
            <a:gdLst>
              <a:gd name="connsiteX0" fmla="*/ 0 w 2198626"/>
              <a:gd name="connsiteY0" fmla="*/ 0 h 1138351"/>
              <a:gd name="connsiteX1" fmla="*/ 2198626 w 2198626"/>
              <a:gd name="connsiteY1" fmla="*/ 0 h 1138351"/>
              <a:gd name="connsiteX2" fmla="*/ 2198626 w 2198626"/>
              <a:gd name="connsiteY2" fmla="*/ 1138351 h 1138351"/>
              <a:gd name="connsiteX3" fmla="*/ 0 w 2198626"/>
              <a:gd name="connsiteY3" fmla="*/ 1138351 h 1138351"/>
              <a:gd name="connsiteX4" fmla="*/ 0 w 2198626"/>
              <a:gd name="connsiteY4" fmla="*/ 0 h 113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626" h="1138351">
                <a:moveTo>
                  <a:pt x="0" y="0"/>
                </a:moveTo>
                <a:lnTo>
                  <a:pt x="2198626" y="0"/>
                </a:lnTo>
                <a:lnTo>
                  <a:pt x="2198626" y="1138351"/>
                </a:lnTo>
                <a:lnTo>
                  <a:pt x="0" y="113835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640" tIns="40640" rIns="40640" bIns="160634" numCol="1" spcCol="1270" anchor="ctr" anchorCtr="0">
            <a:noAutofit/>
          </a:bodyPr>
          <a:lstStyle/>
          <a:p>
            <a:pPr lvl="0" algn="ctr" defTabSz="2844800">
              <a:lnSpc>
                <a:spcPct val="90000"/>
              </a:lnSpc>
              <a:spcBef>
                <a:spcPct val="0"/>
              </a:spcBef>
              <a:spcAft>
                <a:spcPct val="35000"/>
              </a:spcAft>
            </a:pPr>
            <a:endParaRPr lang="en-MY" sz="6400" kern="1200" dirty="0">
              <a:noFill/>
            </a:endParaRPr>
          </a:p>
        </p:txBody>
      </p:sp>
      <p:sp>
        <p:nvSpPr>
          <p:cNvPr id="18" name="Freeform 17"/>
          <p:cNvSpPr/>
          <p:nvPr/>
        </p:nvSpPr>
        <p:spPr>
          <a:xfrm rot="10800000">
            <a:off x="4652330" y="3580223"/>
            <a:ext cx="2312304" cy="388125"/>
          </a:xfrm>
          <a:custGeom>
            <a:avLst/>
            <a:gdLst>
              <a:gd name="connsiteX0" fmla="*/ 0 w 1978763"/>
              <a:gd name="connsiteY0" fmla="*/ 0 h 379450"/>
              <a:gd name="connsiteX1" fmla="*/ 1978763 w 1978763"/>
              <a:gd name="connsiteY1" fmla="*/ 0 h 379450"/>
              <a:gd name="connsiteX2" fmla="*/ 1978763 w 1978763"/>
              <a:gd name="connsiteY2" fmla="*/ 379450 h 379450"/>
              <a:gd name="connsiteX3" fmla="*/ 0 w 1978763"/>
              <a:gd name="connsiteY3" fmla="*/ 379450 h 379450"/>
              <a:gd name="connsiteX4" fmla="*/ 0 w 1978763"/>
              <a:gd name="connsiteY4" fmla="*/ 0 h 37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63" h="379450">
                <a:moveTo>
                  <a:pt x="0" y="0"/>
                </a:moveTo>
                <a:lnTo>
                  <a:pt x="1978763" y="0"/>
                </a:lnTo>
                <a:lnTo>
                  <a:pt x="1978763" y="379450"/>
                </a:lnTo>
                <a:lnTo>
                  <a:pt x="0" y="379450"/>
                </a:lnTo>
                <a:lnTo>
                  <a:pt x="0" y="0"/>
                </a:lnTo>
                <a:close/>
              </a:path>
            </a:pathLst>
          </a:custGeom>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MY" sz="2400" kern="1200">
              <a:noFill/>
            </a:endParaRPr>
          </a:p>
        </p:txBody>
      </p:sp>
      <p:sp>
        <p:nvSpPr>
          <p:cNvPr id="17" name="Freeform 16"/>
          <p:cNvSpPr/>
          <p:nvPr/>
        </p:nvSpPr>
        <p:spPr>
          <a:xfrm rot="10800000">
            <a:off x="4909253" y="3709597"/>
            <a:ext cx="2569227" cy="1164375"/>
          </a:xfrm>
          <a:custGeom>
            <a:avLst/>
            <a:gdLst>
              <a:gd name="connsiteX0" fmla="*/ 0 w 2198626"/>
              <a:gd name="connsiteY0" fmla="*/ 0 h 1138351"/>
              <a:gd name="connsiteX1" fmla="*/ 2198626 w 2198626"/>
              <a:gd name="connsiteY1" fmla="*/ 0 h 1138351"/>
              <a:gd name="connsiteX2" fmla="*/ 2198626 w 2198626"/>
              <a:gd name="connsiteY2" fmla="*/ 1138351 h 1138351"/>
              <a:gd name="connsiteX3" fmla="*/ 0 w 2198626"/>
              <a:gd name="connsiteY3" fmla="*/ 1138351 h 1138351"/>
              <a:gd name="connsiteX4" fmla="*/ 0 w 2198626"/>
              <a:gd name="connsiteY4" fmla="*/ 0 h 113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626" h="1138351">
                <a:moveTo>
                  <a:pt x="0" y="0"/>
                </a:moveTo>
                <a:lnTo>
                  <a:pt x="2198626" y="0"/>
                </a:lnTo>
                <a:lnTo>
                  <a:pt x="2198626" y="1138351"/>
                </a:lnTo>
                <a:lnTo>
                  <a:pt x="0" y="113835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640" tIns="40640" rIns="40640" bIns="160634" numCol="1" spcCol="1270" anchor="ctr" anchorCtr="0">
            <a:noAutofit/>
          </a:bodyPr>
          <a:lstStyle/>
          <a:p>
            <a:pPr lvl="0" algn="ctr" defTabSz="2844800">
              <a:lnSpc>
                <a:spcPct val="90000"/>
              </a:lnSpc>
              <a:spcBef>
                <a:spcPct val="0"/>
              </a:spcBef>
              <a:spcAft>
                <a:spcPct val="35000"/>
              </a:spcAft>
            </a:pPr>
            <a:endParaRPr lang="en-MY" sz="6400" kern="1200">
              <a:noFill/>
            </a:endParaRPr>
          </a:p>
        </p:txBody>
      </p:sp>
      <p:sp>
        <p:nvSpPr>
          <p:cNvPr id="21" name="TextBox 20"/>
          <p:cNvSpPr txBox="1"/>
          <p:nvPr/>
        </p:nvSpPr>
        <p:spPr>
          <a:xfrm>
            <a:off x="1822367" y="1757146"/>
            <a:ext cx="1903726" cy="1323439"/>
          </a:xfrm>
          <a:prstGeom prst="rect">
            <a:avLst/>
          </a:prstGeom>
          <a:noFill/>
        </p:spPr>
        <p:txBody>
          <a:bodyPr wrap="none" rtlCol="0">
            <a:spAutoFit/>
          </a:bodyPr>
          <a:lstStyle/>
          <a:p>
            <a:pPr algn="ctr"/>
            <a:r>
              <a:rPr lang="en-US" sz="2000" dirty="0">
                <a:latin typeface="Franklin Gothic Medium" panose="020B0603020102020204" pitchFamily="34" charset="0"/>
              </a:rPr>
              <a:t>Athletes Needs:</a:t>
            </a:r>
          </a:p>
          <a:p>
            <a:pPr algn="ctr"/>
            <a:r>
              <a:rPr lang="en-US" sz="2000" dirty="0">
                <a:latin typeface="Franklin Gothic Medium" panose="020B0603020102020204" pitchFamily="34" charset="0"/>
              </a:rPr>
              <a:t>Psychological </a:t>
            </a:r>
          </a:p>
          <a:p>
            <a:pPr algn="ctr"/>
            <a:r>
              <a:rPr lang="en-US" sz="2000" dirty="0">
                <a:latin typeface="Franklin Gothic Medium" panose="020B0603020102020204" pitchFamily="34" charset="0"/>
              </a:rPr>
              <a:t>contributors </a:t>
            </a:r>
          </a:p>
          <a:p>
            <a:pPr algn="ctr"/>
            <a:r>
              <a:rPr lang="en-US" sz="2000" dirty="0">
                <a:latin typeface="Franklin Gothic Medium" panose="020B0603020102020204" pitchFamily="34" charset="0"/>
              </a:rPr>
              <a:t>to performance</a:t>
            </a:r>
          </a:p>
        </p:txBody>
      </p:sp>
      <p:sp>
        <p:nvSpPr>
          <p:cNvPr id="22" name="Freeform 21"/>
          <p:cNvSpPr/>
          <p:nvPr/>
        </p:nvSpPr>
        <p:spPr>
          <a:xfrm rot="10800000">
            <a:off x="4653964" y="1707542"/>
            <a:ext cx="2312304" cy="388125"/>
          </a:xfrm>
          <a:custGeom>
            <a:avLst/>
            <a:gdLst>
              <a:gd name="connsiteX0" fmla="*/ 0 w 1978763"/>
              <a:gd name="connsiteY0" fmla="*/ 0 h 379450"/>
              <a:gd name="connsiteX1" fmla="*/ 1978763 w 1978763"/>
              <a:gd name="connsiteY1" fmla="*/ 0 h 379450"/>
              <a:gd name="connsiteX2" fmla="*/ 1978763 w 1978763"/>
              <a:gd name="connsiteY2" fmla="*/ 379450 h 379450"/>
              <a:gd name="connsiteX3" fmla="*/ 0 w 1978763"/>
              <a:gd name="connsiteY3" fmla="*/ 379450 h 379450"/>
              <a:gd name="connsiteX4" fmla="*/ 0 w 1978763"/>
              <a:gd name="connsiteY4" fmla="*/ 0 h 37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63" h="379450">
                <a:moveTo>
                  <a:pt x="0" y="0"/>
                </a:moveTo>
                <a:lnTo>
                  <a:pt x="1978763" y="0"/>
                </a:lnTo>
                <a:lnTo>
                  <a:pt x="1978763" y="379450"/>
                </a:lnTo>
                <a:lnTo>
                  <a:pt x="0" y="379450"/>
                </a:lnTo>
                <a:lnTo>
                  <a:pt x="0" y="0"/>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MY" sz="2400" kern="1200">
              <a:noFill/>
            </a:endParaRPr>
          </a:p>
        </p:txBody>
      </p:sp>
      <p:sp>
        <p:nvSpPr>
          <p:cNvPr id="23" name="Freeform 22"/>
          <p:cNvSpPr/>
          <p:nvPr/>
        </p:nvSpPr>
        <p:spPr>
          <a:xfrm rot="10800000">
            <a:off x="4736571" y="1799349"/>
            <a:ext cx="2700000" cy="1260000"/>
          </a:xfrm>
          <a:custGeom>
            <a:avLst/>
            <a:gdLst>
              <a:gd name="connsiteX0" fmla="*/ 0 w 2198626"/>
              <a:gd name="connsiteY0" fmla="*/ 0 h 1138351"/>
              <a:gd name="connsiteX1" fmla="*/ 2198626 w 2198626"/>
              <a:gd name="connsiteY1" fmla="*/ 0 h 1138351"/>
              <a:gd name="connsiteX2" fmla="*/ 2198626 w 2198626"/>
              <a:gd name="connsiteY2" fmla="*/ 1138351 h 1138351"/>
              <a:gd name="connsiteX3" fmla="*/ 0 w 2198626"/>
              <a:gd name="connsiteY3" fmla="*/ 1138351 h 1138351"/>
              <a:gd name="connsiteX4" fmla="*/ 0 w 2198626"/>
              <a:gd name="connsiteY4" fmla="*/ 0 h 113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626" h="1138351">
                <a:moveTo>
                  <a:pt x="0" y="0"/>
                </a:moveTo>
                <a:lnTo>
                  <a:pt x="2198626" y="0"/>
                </a:lnTo>
                <a:lnTo>
                  <a:pt x="2198626" y="1138351"/>
                </a:lnTo>
                <a:lnTo>
                  <a:pt x="0" y="113835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640" tIns="40640" rIns="40640" bIns="160634" numCol="1" spcCol="1270" anchor="ctr" anchorCtr="0">
            <a:noAutofit/>
          </a:bodyPr>
          <a:lstStyle/>
          <a:p>
            <a:pPr lvl="0" algn="ctr" defTabSz="2844800">
              <a:lnSpc>
                <a:spcPct val="90000"/>
              </a:lnSpc>
              <a:spcBef>
                <a:spcPct val="0"/>
              </a:spcBef>
              <a:spcAft>
                <a:spcPct val="35000"/>
              </a:spcAft>
            </a:pPr>
            <a:endParaRPr lang="en-MY" sz="6400" kern="1200">
              <a:noFill/>
            </a:endParaRPr>
          </a:p>
        </p:txBody>
      </p:sp>
      <p:sp>
        <p:nvSpPr>
          <p:cNvPr id="34" name="TextBox 33"/>
          <p:cNvSpPr txBox="1"/>
          <p:nvPr/>
        </p:nvSpPr>
        <p:spPr>
          <a:xfrm>
            <a:off x="4735637" y="1920254"/>
            <a:ext cx="2700934" cy="1323439"/>
          </a:xfrm>
          <a:prstGeom prst="rect">
            <a:avLst/>
          </a:prstGeom>
          <a:noFill/>
        </p:spPr>
        <p:txBody>
          <a:bodyPr wrap="square" rtlCol="0">
            <a:spAutoFit/>
          </a:bodyPr>
          <a:lstStyle/>
          <a:p>
            <a:pPr algn="ctr"/>
            <a:r>
              <a:rPr lang="en-US" sz="2000" dirty="0">
                <a:latin typeface="Franklin Gothic Medium" panose="020B0603020102020204" pitchFamily="34" charset="0"/>
              </a:rPr>
              <a:t>Sports demands:</a:t>
            </a:r>
          </a:p>
          <a:p>
            <a:pPr algn="ctr"/>
            <a:r>
              <a:rPr lang="en-US" sz="2000" dirty="0">
                <a:latin typeface="Franklin Gothic Medium" panose="020B0603020102020204" pitchFamily="34" charset="0"/>
              </a:rPr>
              <a:t>Physical technical</a:t>
            </a:r>
          </a:p>
          <a:p>
            <a:pPr algn="ctr"/>
            <a:r>
              <a:rPr lang="en-US" sz="2000" dirty="0">
                <a:latin typeface="Franklin Gothic Medium" panose="020B0603020102020204" pitchFamily="34" charset="0"/>
              </a:rPr>
              <a:t>logistical</a:t>
            </a:r>
          </a:p>
          <a:p>
            <a:endParaRPr lang="en-MY" sz="2000" dirty="0">
              <a:latin typeface="Franklin Gothic Medium" panose="020B0603020102020204" pitchFamily="34" charset="0"/>
            </a:endParaRPr>
          </a:p>
        </p:txBody>
      </p:sp>
      <p:sp>
        <p:nvSpPr>
          <p:cNvPr id="35" name="TextBox 34"/>
          <p:cNvSpPr txBox="1"/>
          <p:nvPr/>
        </p:nvSpPr>
        <p:spPr>
          <a:xfrm>
            <a:off x="8419561" y="1953683"/>
            <a:ext cx="2158924" cy="984885"/>
          </a:xfrm>
          <a:prstGeom prst="rect">
            <a:avLst/>
          </a:prstGeom>
          <a:noFill/>
        </p:spPr>
        <p:txBody>
          <a:bodyPr wrap="none" rtlCol="0">
            <a:spAutoFit/>
          </a:bodyPr>
          <a:lstStyle/>
          <a:p>
            <a:pPr algn="ctr"/>
            <a:r>
              <a:rPr lang="en-US" sz="2000" dirty="0">
                <a:latin typeface="Franklin Gothic Medium" panose="020B0603020102020204" pitchFamily="34" charset="0"/>
              </a:rPr>
              <a:t>Sports demands:</a:t>
            </a:r>
          </a:p>
          <a:p>
            <a:pPr algn="ctr"/>
            <a:r>
              <a:rPr lang="en-US" sz="2000" dirty="0">
                <a:latin typeface="Franklin Gothic Medium" panose="020B0603020102020204" pitchFamily="34" charset="0"/>
              </a:rPr>
              <a:t>Psychological</a:t>
            </a:r>
          </a:p>
          <a:p>
            <a:endParaRPr lang="en-MY" dirty="0"/>
          </a:p>
        </p:txBody>
      </p:sp>
      <p:sp>
        <p:nvSpPr>
          <p:cNvPr id="36" name="TextBox 35"/>
          <p:cNvSpPr txBox="1"/>
          <p:nvPr/>
        </p:nvSpPr>
        <p:spPr>
          <a:xfrm>
            <a:off x="2470120" y="4291785"/>
            <a:ext cx="45719" cy="369332"/>
          </a:xfrm>
          <a:prstGeom prst="rect">
            <a:avLst/>
          </a:prstGeom>
          <a:noFill/>
        </p:spPr>
        <p:txBody>
          <a:bodyPr wrap="square" rtlCol="0">
            <a:spAutoFit/>
          </a:bodyPr>
          <a:lstStyle/>
          <a:p>
            <a:endParaRPr lang="en-MY" dirty="0"/>
          </a:p>
        </p:txBody>
      </p:sp>
      <p:sp>
        <p:nvSpPr>
          <p:cNvPr id="37" name="TextBox 36"/>
          <p:cNvSpPr txBox="1"/>
          <p:nvPr/>
        </p:nvSpPr>
        <p:spPr>
          <a:xfrm>
            <a:off x="4940884" y="3773682"/>
            <a:ext cx="2579745" cy="1292662"/>
          </a:xfrm>
          <a:prstGeom prst="rect">
            <a:avLst/>
          </a:prstGeom>
          <a:noFill/>
        </p:spPr>
        <p:txBody>
          <a:bodyPr wrap="none" rtlCol="0">
            <a:spAutoFit/>
          </a:bodyPr>
          <a:lstStyle/>
          <a:p>
            <a:pPr algn="ctr"/>
            <a:r>
              <a:rPr lang="en-US" sz="2000" dirty="0">
                <a:latin typeface="Franklin Gothic Medium" panose="020B0603020102020204" pitchFamily="34" charset="0"/>
              </a:rPr>
              <a:t>Integration of athlete </a:t>
            </a:r>
          </a:p>
          <a:p>
            <a:pPr algn="ctr"/>
            <a:r>
              <a:rPr lang="en-US" sz="2000" dirty="0">
                <a:latin typeface="Franklin Gothic Medium" panose="020B0603020102020204" pitchFamily="34" charset="0"/>
              </a:rPr>
              <a:t>Needs and sport </a:t>
            </a:r>
          </a:p>
          <a:p>
            <a:pPr algn="ctr"/>
            <a:r>
              <a:rPr lang="en-US" sz="2000" dirty="0">
                <a:latin typeface="Franklin Gothic Medium" panose="020B0603020102020204" pitchFamily="34" charset="0"/>
              </a:rPr>
              <a:t>Demands</a:t>
            </a:r>
          </a:p>
          <a:p>
            <a:endParaRPr lang="en-MY" dirty="0"/>
          </a:p>
        </p:txBody>
      </p:sp>
      <p:sp>
        <p:nvSpPr>
          <p:cNvPr id="38" name="TextBox 37"/>
          <p:cNvSpPr txBox="1"/>
          <p:nvPr/>
        </p:nvSpPr>
        <p:spPr>
          <a:xfrm>
            <a:off x="4973989" y="5446869"/>
            <a:ext cx="2615973" cy="1323439"/>
          </a:xfrm>
          <a:prstGeom prst="rect">
            <a:avLst/>
          </a:prstGeom>
          <a:noFill/>
        </p:spPr>
        <p:txBody>
          <a:bodyPr wrap="none" rtlCol="0">
            <a:spAutoFit/>
          </a:bodyPr>
          <a:lstStyle/>
          <a:p>
            <a:r>
              <a:rPr lang="en-US" sz="2000" dirty="0">
                <a:latin typeface="Franklin Gothic Medium" panose="020B0603020102020204" pitchFamily="34" charset="0"/>
              </a:rPr>
              <a:t>Development of </a:t>
            </a:r>
          </a:p>
          <a:p>
            <a:r>
              <a:rPr lang="en-US" sz="2000" dirty="0">
                <a:latin typeface="Franklin Gothic Medium" panose="020B0603020102020204" pitchFamily="34" charset="0"/>
              </a:rPr>
              <a:t>competitive mental </a:t>
            </a:r>
          </a:p>
          <a:p>
            <a:r>
              <a:rPr lang="en-US" sz="2000" dirty="0">
                <a:latin typeface="Franklin Gothic Medium" panose="020B0603020102020204" pitchFamily="34" charset="0"/>
              </a:rPr>
              <a:t>preparation strategies</a:t>
            </a:r>
          </a:p>
          <a:p>
            <a:endParaRPr lang="en-MY" sz="2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90657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803329" y="445547"/>
            <a:ext cx="7886700" cy="584775"/>
          </a:xfrm>
          <a:noFill/>
        </p:spPr>
        <p:txBody>
          <a:bodyPr wrap="square" rtlCol="0">
            <a:spAutoFit/>
          </a:bodyPr>
          <a:lstStyle/>
          <a:p>
            <a:r>
              <a:rPr lang="en-GB" altLang="en-US" sz="3200" dirty="0">
                <a:solidFill>
                  <a:srgbClr val="FFFF00"/>
                </a:solidFill>
                <a:latin typeface="Arial Black" panose="020B0A04020102020204" pitchFamily="34" charset="0"/>
                <a:ea typeface="+mn-ea"/>
                <a:cs typeface="+mn-cs"/>
              </a:rPr>
              <a:t>One size does not fit all</a:t>
            </a:r>
          </a:p>
        </p:txBody>
      </p:sp>
      <p:pic>
        <p:nvPicPr>
          <p:cNvPr id="102403"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03329" y="981078"/>
            <a:ext cx="8516327" cy="5332636"/>
          </a:xfrm>
        </p:spPr>
      </p:pic>
    </p:spTree>
    <p:extLst>
      <p:ext uri="{BB962C8B-B14F-4D97-AF65-F5344CB8AC3E}">
        <p14:creationId xmlns:p14="http://schemas.microsoft.com/office/powerpoint/2010/main" val="289912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p:txBody>
          <a:bodyPr/>
          <a:lstStyle/>
          <a:p>
            <a:pPr eaLnBrk="1" hangingPunct="1"/>
            <a:endParaRPr lang="en-US" altLang="en-US" dirty="0"/>
          </a:p>
        </p:txBody>
      </p:sp>
      <p:pic>
        <p:nvPicPr>
          <p:cNvPr id="276484" name="Picture 4" descr="LouiseSavage"/>
          <p:cNvPicPr>
            <a:picLocks noChangeAspect="1" noChangeArrowheads="1"/>
          </p:cNvPicPr>
          <p:nvPr/>
        </p:nvPicPr>
        <p:blipFill>
          <a:blip r:embed="rId3">
            <a:extLst>
              <a:ext uri="{28A0092B-C50C-407E-A947-70E740481C1C}">
                <a14:useLocalDpi xmlns:a14="http://schemas.microsoft.com/office/drawing/2010/main" val="0"/>
              </a:ext>
            </a:extLst>
          </a:blip>
          <a:srcRect r="21768" b="26190"/>
          <a:stretch>
            <a:fillRect/>
          </a:stretch>
        </p:blipFill>
        <p:spPr bwMode="auto">
          <a:xfrm>
            <a:off x="8458200" y="32766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5" name="Picture 5" descr="FemaleR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0"/>
            <a:ext cx="1600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6" name="Picture 6" descr="FemaleSho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066800"/>
            <a:ext cx="1800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7" name="Picture 7" descr="SoniaOSulliv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1" y="2514600"/>
            <a:ext cx="1876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8" name="Picture 8" descr="a-kreher-IrishVolleyb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981200"/>
            <a:ext cx="1752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9"/>
          <p:cNvSpPr>
            <a:spLocks noChangeArrowheads="1"/>
          </p:cNvSpPr>
          <p:nvPr/>
        </p:nvSpPr>
        <p:spPr bwMode="auto">
          <a:xfrm>
            <a:off x="1600200" y="76200"/>
            <a:ext cx="891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IE" altLang="en-US" sz="3200">
                <a:solidFill>
                  <a:schemeClr val="tx2"/>
                </a:solidFill>
              </a:rPr>
              <a:t>Female Athletes: All Shapes &amp; Sizes</a:t>
            </a:r>
            <a:endParaRPr lang="en-GB" altLang="en-US" sz="3200">
              <a:solidFill>
                <a:schemeClr val="tx2"/>
              </a:solidFill>
            </a:endParaRPr>
          </a:p>
        </p:txBody>
      </p:sp>
      <p:sp>
        <p:nvSpPr>
          <p:cNvPr id="276490" name="AutoShape 10"/>
          <p:cNvSpPr>
            <a:spLocks noChangeArrowheads="1"/>
          </p:cNvSpPr>
          <p:nvPr/>
        </p:nvSpPr>
        <p:spPr bwMode="auto">
          <a:xfrm>
            <a:off x="7010400" y="914400"/>
            <a:ext cx="3276600" cy="2014538"/>
          </a:xfrm>
          <a:prstGeom prst="cloudCallout">
            <a:avLst>
              <a:gd name="adj1" fmla="val 52569"/>
              <a:gd name="adj2" fmla="val 65676"/>
            </a:avLst>
          </a:prstGeom>
          <a:solidFill>
            <a:schemeClr val="bg1"/>
          </a:solidFill>
          <a:ln w="9525">
            <a:solidFill>
              <a:schemeClr val="tx1"/>
            </a:solidFill>
            <a:round/>
            <a:headEnd/>
            <a:tailEnd/>
          </a:ln>
        </p:spPr>
        <p:txBody>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algn="ctr" eaLnBrk="1" hangingPunct="1">
              <a:spcBef>
                <a:spcPct val="0"/>
              </a:spcBef>
              <a:buFontTx/>
              <a:buNone/>
            </a:pPr>
            <a:r>
              <a:rPr lang="en-IE" altLang="en-US" sz="2400">
                <a:latin typeface="Tahoma" charset="0"/>
              </a:rPr>
              <a:t>What do these women have in common?</a:t>
            </a:r>
            <a:endParaRPr lang="en-GB" altLang="en-US" sz="2400">
              <a:latin typeface="Tahoma" charset="0"/>
            </a:endParaRPr>
          </a:p>
        </p:txBody>
      </p:sp>
      <p:sp>
        <p:nvSpPr>
          <p:cNvPr id="23562" name="Text Box 11"/>
          <p:cNvSpPr txBox="1">
            <a:spLocks noChangeArrowheads="1"/>
          </p:cNvSpPr>
          <p:nvPr/>
        </p:nvSpPr>
        <p:spPr bwMode="auto">
          <a:xfrm>
            <a:off x="1676400" y="4495801"/>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charset="0"/>
              </a:defRPr>
            </a:lvl1pPr>
            <a:lvl2pPr marL="742950" indent="-285750">
              <a:spcBef>
                <a:spcPct val="20000"/>
              </a:spcBef>
              <a:buChar char="–"/>
              <a:defRPr sz="2400">
                <a:solidFill>
                  <a:schemeClr val="tx1"/>
                </a:solidFill>
                <a:latin typeface="Trebuchet MS" charset="0"/>
              </a:defRPr>
            </a:lvl2pPr>
            <a:lvl3pPr marL="1143000" indent="-228600">
              <a:spcBef>
                <a:spcPct val="20000"/>
              </a:spcBef>
              <a:buChar char="•"/>
              <a:defRPr sz="2000">
                <a:solidFill>
                  <a:schemeClr val="tx1"/>
                </a:solidFill>
                <a:latin typeface="Trebuchet MS" charset="0"/>
              </a:defRPr>
            </a:lvl3pPr>
            <a:lvl4pPr marL="1600200" indent="-228600">
              <a:spcBef>
                <a:spcPct val="20000"/>
              </a:spcBef>
              <a:buChar char="–"/>
              <a:defRPr sz="2000">
                <a:solidFill>
                  <a:schemeClr val="tx1"/>
                </a:solidFill>
                <a:latin typeface="Trebuchet MS" charset="0"/>
              </a:defRPr>
            </a:lvl4pPr>
            <a:lvl5pPr marL="2057400" indent="-228600">
              <a:spcBef>
                <a:spcPct val="20000"/>
              </a:spcBef>
              <a:buChar char="»"/>
              <a:defRPr sz="2000">
                <a:solidFill>
                  <a:schemeClr val="tx1"/>
                </a:solidFill>
                <a:latin typeface="Trebuchet MS" charset="0"/>
              </a:defRPr>
            </a:lvl5pPr>
            <a:lvl6pPr marL="2514600" indent="-228600" eaLnBrk="0" fontAlgn="base" hangingPunct="0">
              <a:spcBef>
                <a:spcPct val="20000"/>
              </a:spcBef>
              <a:spcAft>
                <a:spcPct val="0"/>
              </a:spcAft>
              <a:buChar char="»"/>
              <a:defRPr sz="2000">
                <a:solidFill>
                  <a:schemeClr val="tx1"/>
                </a:solidFill>
                <a:latin typeface="Trebuchet MS" charset="0"/>
              </a:defRPr>
            </a:lvl6pPr>
            <a:lvl7pPr marL="2971800" indent="-228600" eaLnBrk="0" fontAlgn="base" hangingPunct="0">
              <a:spcBef>
                <a:spcPct val="20000"/>
              </a:spcBef>
              <a:spcAft>
                <a:spcPct val="0"/>
              </a:spcAft>
              <a:buChar char="»"/>
              <a:defRPr sz="2000">
                <a:solidFill>
                  <a:schemeClr val="tx1"/>
                </a:solidFill>
                <a:latin typeface="Trebuchet MS" charset="0"/>
              </a:defRPr>
            </a:lvl7pPr>
            <a:lvl8pPr marL="3429000" indent="-228600" eaLnBrk="0" fontAlgn="base" hangingPunct="0">
              <a:spcBef>
                <a:spcPct val="20000"/>
              </a:spcBef>
              <a:spcAft>
                <a:spcPct val="0"/>
              </a:spcAft>
              <a:buChar char="»"/>
              <a:defRPr sz="2000">
                <a:solidFill>
                  <a:schemeClr val="tx1"/>
                </a:solidFill>
                <a:latin typeface="Trebuchet MS" charset="0"/>
              </a:defRPr>
            </a:lvl8pPr>
            <a:lvl9pPr marL="3886200" indent="-228600" eaLnBrk="0" fontAlgn="base" hangingPunct="0">
              <a:spcBef>
                <a:spcPct val="20000"/>
              </a:spcBef>
              <a:spcAft>
                <a:spcPct val="0"/>
              </a:spcAft>
              <a:buChar char="»"/>
              <a:defRPr sz="2000">
                <a:solidFill>
                  <a:schemeClr val="tx1"/>
                </a:solidFill>
                <a:latin typeface="Trebuchet MS" charset="0"/>
              </a:defRPr>
            </a:lvl9pPr>
          </a:lstStyle>
          <a:p>
            <a:pPr eaLnBrk="1" hangingPunct="1">
              <a:spcBef>
                <a:spcPct val="50000"/>
              </a:spcBef>
              <a:buFontTx/>
              <a:buNone/>
            </a:pPr>
            <a:r>
              <a:rPr lang="en-IE" altLang="en-US" sz="2400" b="1" dirty="0">
                <a:latin typeface="Tahoma" charset="0"/>
              </a:rPr>
              <a:t>They all participate in SPORT!</a:t>
            </a:r>
            <a:endParaRPr lang="en-GB" altLang="en-US" sz="2400" b="1" dirty="0">
              <a:latin typeface="Tahoma" charset="0"/>
            </a:endParaRPr>
          </a:p>
        </p:txBody>
      </p:sp>
    </p:spTree>
    <p:extLst>
      <p:ext uri="{BB962C8B-B14F-4D97-AF65-F5344CB8AC3E}">
        <p14:creationId xmlns:p14="http://schemas.microsoft.com/office/powerpoint/2010/main" val="9628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randombar(horizontal)">
                                      <p:cBhvr>
                                        <p:cTn id="7" dur="500"/>
                                        <p:tgtEl>
                                          <p:spTgt spid="235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607055" y="1866749"/>
            <a:ext cx="67881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84" charset="-128"/>
              </a:defRPr>
            </a:lvl1pPr>
            <a:lvl2pPr marL="742950" indent="-285750">
              <a:defRPr>
                <a:solidFill>
                  <a:schemeClr val="tx1"/>
                </a:solidFill>
                <a:latin typeface="Calibri" panose="020F0502020204030204" pitchFamily="34" charset="0"/>
                <a:ea typeface="ヒラギノ角ゴ Pro W3" pitchFamily="-84" charset="-128"/>
              </a:defRPr>
            </a:lvl2pPr>
            <a:lvl3pPr marL="1143000" indent="-228600">
              <a:defRPr>
                <a:solidFill>
                  <a:schemeClr val="tx1"/>
                </a:solidFill>
                <a:latin typeface="Calibri" panose="020F0502020204030204" pitchFamily="34" charset="0"/>
                <a:ea typeface="ヒラギノ角ゴ Pro W3" pitchFamily="-84" charset="-128"/>
              </a:defRPr>
            </a:lvl3pPr>
            <a:lvl4pPr marL="1600200" indent="-228600">
              <a:defRPr>
                <a:solidFill>
                  <a:schemeClr val="tx1"/>
                </a:solidFill>
                <a:latin typeface="Calibri" panose="020F0502020204030204" pitchFamily="34" charset="0"/>
                <a:ea typeface="ヒラギノ角ゴ Pro W3" pitchFamily="-84" charset="-128"/>
              </a:defRPr>
            </a:lvl4pPr>
            <a:lvl5pPr marL="2057400" indent="-228600">
              <a:defRPr>
                <a:solidFill>
                  <a:schemeClr val="tx1"/>
                </a:solidFill>
                <a:latin typeface="Calibri" panose="020F0502020204030204" pitchFamily="34" charset="0"/>
                <a:ea typeface="ヒラギノ角ゴ Pro W3" pitchFamily="-8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9pPr>
          </a:lstStyle>
          <a:p>
            <a:pPr algn="ctr" fontAlgn="base">
              <a:lnSpc>
                <a:spcPct val="90000"/>
              </a:lnSpc>
              <a:spcBef>
                <a:spcPct val="0"/>
              </a:spcBef>
              <a:spcAft>
                <a:spcPct val="0"/>
              </a:spcAft>
            </a:pPr>
            <a:r>
              <a:rPr lang="en-US" altLang="en-US" sz="4000" dirty="0">
                <a:solidFill>
                  <a:srgbClr val="FFFF00"/>
                </a:solidFill>
                <a:latin typeface="Arial Black" panose="020B0A04020102020204" pitchFamily="34" charset="0"/>
              </a:rPr>
              <a:t>IN ORDER FOR SPORT TO ENGAGE WITH WOMEN IT MUST ALIGN ITSELF WITH THEIR VALUES</a:t>
            </a:r>
          </a:p>
        </p:txBody>
      </p:sp>
    </p:spTree>
    <p:extLst>
      <p:ext uri="{BB962C8B-B14F-4D97-AF65-F5344CB8AC3E}">
        <p14:creationId xmlns:p14="http://schemas.microsoft.com/office/powerpoint/2010/main" val="29419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a:spLocks noChangeArrowheads="1"/>
          </p:cNvSpPr>
          <p:nvPr/>
        </p:nvSpPr>
        <p:spPr bwMode="auto">
          <a:xfrm>
            <a:off x="812800" y="657710"/>
            <a:ext cx="79393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ヒラギノ角ゴ Pro W3" pitchFamily="-84" charset="-128"/>
              </a:defRPr>
            </a:lvl1pPr>
            <a:lvl2pPr marL="742950" indent="-285750">
              <a:defRPr>
                <a:solidFill>
                  <a:schemeClr val="tx1"/>
                </a:solidFill>
                <a:latin typeface="Calibri" panose="020F0502020204030204" pitchFamily="34" charset="0"/>
                <a:ea typeface="ヒラギノ角ゴ Pro W3" pitchFamily="-84" charset="-128"/>
              </a:defRPr>
            </a:lvl2pPr>
            <a:lvl3pPr marL="1143000" indent="-228600">
              <a:defRPr>
                <a:solidFill>
                  <a:schemeClr val="tx1"/>
                </a:solidFill>
                <a:latin typeface="Calibri" panose="020F0502020204030204" pitchFamily="34" charset="0"/>
                <a:ea typeface="ヒラギノ角ゴ Pro W3" pitchFamily="-84" charset="-128"/>
              </a:defRPr>
            </a:lvl3pPr>
            <a:lvl4pPr marL="1600200" indent="-228600">
              <a:defRPr>
                <a:solidFill>
                  <a:schemeClr val="tx1"/>
                </a:solidFill>
                <a:latin typeface="Calibri" panose="020F0502020204030204" pitchFamily="34" charset="0"/>
                <a:ea typeface="ヒラギノ角ゴ Pro W3" pitchFamily="-84" charset="-128"/>
              </a:defRPr>
            </a:lvl4pPr>
            <a:lvl5pPr marL="2057400" indent="-228600">
              <a:defRPr>
                <a:solidFill>
                  <a:schemeClr val="tx1"/>
                </a:solidFill>
                <a:latin typeface="Calibri" panose="020F0502020204030204" pitchFamily="34" charset="0"/>
                <a:ea typeface="ヒラギノ角ゴ Pro W3" pitchFamily="-8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9pPr>
          </a:lstStyle>
          <a:p>
            <a:pPr fontAlgn="base">
              <a:lnSpc>
                <a:spcPct val="90000"/>
              </a:lnSpc>
              <a:spcBef>
                <a:spcPct val="0"/>
              </a:spcBef>
              <a:spcAft>
                <a:spcPct val="0"/>
              </a:spcAft>
              <a:defRPr/>
            </a:pPr>
            <a:r>
              <a:rPr lang="en-US" altLang="en-US" sz="3200" dirty="0">
                <a:solidFill>
                  <a:srgbClr val="FFFF00"/>
                </a:solidFill>
                <a:latin typeface="Arial Black" panose="020B0A04020102020204" pitchFamily="34" charset="0"/>
                <a:cs typeface="Arial" panose="020B0604020202020204" pitchFamily="34" charset="0"/>
              </a:rPr>
              <a:t>A COMPLEX VALUE SYSTEM</a:t>
            </a:r>
          </a:p>
        </p:txBody>
      </p:sp>
      <p:grpSp>
        <p:nvGrpSpPr>
          <p:cNvPr id="34" name="Group 1"/>
          <p:cNvGrpSpPr>
            <a:grpSpLocks/>
          </p:cNvGrpSpPr>
          <p:nvPr/>
        </p:nvGrpSpPr>
        <p:grpSpPr bwMode="auto">
          <a:xfrm>
            <a:off x="2976014" y="1273588"/>
            <a:ext cx="5451475" cy="4941888"/>
            <a:chOff x="2513013" y="2009775"/>
            <a:chExt cx="4170362" cy="3922713"/>
          </a:xfrm>
        </p:grpSpPr>
        <p:pic>
          <p:nvPicPr>
            <p:cNvPr id="35" name="Picture 1" descr="Blue segment.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3913" y="2030413"/>
              <a:ext cx="16398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green segmen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6450" y="4491038"/>
              <a:ext cx="16462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Orange segmen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1475" y="4475163"/>
              <a:ext cx="1639888"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7" descr="Purple segment.png"/>
            <p:cNvPicPr>
              <a:picLocks noChangeAspect="1"/>
            </p:cNvPicPr>
            <p:nvPr/>
          </p:nvPicPr>
          <p:blipFill>
            <a:blip r:embed="rId6" cstate="email">
              <a:duotone>
                <a:srgbClr val="C0504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922588" y="2009775"/>
              <a:ext cx="164623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Turquois segment.png"/>
            <p:cNvPicPr>
              <a:picLocks noChangeAspect="1"/>
            </p:cNvPicPr>
            <p:nvPr/>
          </p:nvPicPr>
          <p:blipFill>
            <a:blip r:embed="rId7" cstate="email">
              <a:grayscl/>
              <a:biLevel thresh="50000"/>
              <a:extLst>
                <a:ext uri="{28A0092B-C50C-407E-A947-70E740481C1C}">
                  <a14:useLocalDpi xmlns:a14="http://schemas.microsoft.com/office/drawing/2010/main"/>
                </a:ext>
              </a:extLst>
            </a:blip>
            <a:srcRect/>
            <a:stretch>
              <a:fillRect/>
            </a:stretch>
          </p:blipFill>
          <p:spPr bwMode="auto">
            <a:xfrm>
              <a:off x="5308600" y="3038475"/>
              <a:ext cx="13747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0" descr="Violet segment.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13013" y="3014663"/>
              <a:ext cx="13747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rot="19695505">
              <a:off x="3152743" y="2666436"/>
              <a:ext cx="1553930" cy="261610"/>
            </a:xfrm>
            <a:prstGeom prst="rect">
              <a:avLst/>
            </a:prstGeom>
            <a:noFill/>
          </p:spPr>
          <p:txBody>
            <a:bodyPr spcFirstLastPara="1">
              <a:prstTxWarp prst="textArchUp">
                <a:avLst/>
              </a:prstTxWarp>
              <a:spAutoFit/>
            </a:bodyPr>
            <a:lstStyle/>
            <a:p>
              <a:pPr algn="ctr">
                <a:defRPr/>
              </a:pPr>
              <a:r>
                <a:rPr lang="en-US" sz="1100" kern="0" dirty="0">
                  <a:solidFill>
                    <a:prstClr val="white"/>
                  </a:solidFill>
                  <a:latin typeface="Arial Black"/>
                  <a:ea typeface="ヒラギノ角ゴ Pro W3" pitchFamily="-84" charset="-128"/>
                  <a:cs typeface="Arial Black"/>
                </a:rPr>
                <a:t>LOOKING GOOD</a:t>
              </a:r>
            </a:p>
          </p:txBody>
        </p:sp>
        <p:sp>
          <p:nvSpPr>
            <p:cNvPr id="42" name="TextBox 41"/>
            <p:cNvSpPr txBox="1"/>
            <p:nvPr/>
          </p:nvSpPr>
          <p:spPr>
            <a:xfrm rot="2025403">
              <a:off x="4484120" y="2720417"/>
              <a:ext cx="1553930" cy="261610"/>
            </a:xfrm>
            <a:prstGeom prst="rect">
              <a:avLst/>
            </a:prstGeom>
            <a:noFill/>
          </p:spPr>
          <p:txBody>
            <a:bodyPr spcFirstLastPara="1">
              <a:prstTxWarp prst="textArchUp">
                <a:avLst/>
              </a:prstTxWarp>
              <a:spAutoFit/>
            </a:bodyPr>
            <a:lstStyle/>
            <a:p>
              <a:pPr algn="ctr">
                <a:defRPr/>
              </a:pPr>
              <a:r>
                <a:rPr lang="en-US" sz="1100" kern="0" dirty="0">
                  <a:solidFill>
                    <a:prstClr val="white"/>
                  </a:solidFill>
                  <a:latin typeface="Arial Black"/>
                  <a:ea typeface="ヒラギノ角ゴ Pro W3" pitchFamily="-84" charset="-128"/>
                  <a:cs typeface="Arial Black"/>
                </a:rPr>
                <a:t>FEELING GOOD</a:t>
              </a:r>
            </a:p>
          </p:txBody>
        </p:sp>
        <p:sp>
          <p:nvSpPr>
            <p:cNvPr id="43" name="TextBox 42"/>
            <p:cNvSpPr txBox="1"/>
            <p:nvPr/>
          </p:nvSpPr>
          <p:spPr>
            <a:xfrm rot="5400000">
              <a:off x="5095354" y="3877784"/>
              <a:ext cx="1553930" cy="261610"/>
            </a:xfrm>
            <a:prstGeom prst="rect">
              <a:avLst/>
            </a:prstGeom>
            <a:noFill/>
          </p:spPr>
          <p:txBody>
            <a:bodyPr spcFirstLastPara="1">
              <a:prstTxWarp prst="textArchUp">
                <a:avLst/>
              </a:prstTxWarp>
              <a:spAutoFit/>
            </a:bodyPr>
            <a:lstStyle/>
            <a:p>
              <a:pPr algn="ctr">
                <a:defRPr/>
              </a:pPr>
              <a:r>
                <a:rPr lang="en-US" sz="1100" kern="0" dirty="0">
                  <a:solidFill>
                    <a:prstClr val="white"/>
                  </a:solidFill>
                  <a:latin typeface="Arial Black"/>
                  <a:ea typeface="ヒラギノ角ゴ Pro W3" pitchFamily="-84" charset="-128"/>
                  <a:cs typeface="Arial Black"/>
                </a:rPr>
                <a:t>ACHIEVING</a:t>
              </a:r>
            </a:p>
            <a:p>
              <a:pPr algn="ctr">
                <a:defRPr/>
              </a:pPr>
              <a:r>
                <a:rPr lang="en-US" sz="1100" kern="0" dirty="0">
                  <a:solidFill>
                    <a:prstClr val="white"/>
                  </a:solidFill>
                  <a:latin typeface="Arial Black"/>
                  <a:ea typeface="ヒラギノ角ゴ Pro W3" pitchFamily="-84" charset="-128"/>
                  <a:cs typeface="Arial Black"/>
                </a:rPr>
                <a:t>MY GOALS</a:t>
              </a:r>
            </a:p>
          </p:txBody>
        </p:sp>
        <p:sp>
          <p:nvSpPr>
            <p:cNvPr id="44" name="TextBox 43"/>
            <p:cNvSpPr txBox="1"/>
            <p:nvPr/>
          </p:nvSpPr>
          <p:spPr>
            <a:xfrm rot="20006910">
              <a:off x="4527373" y="5032221"/>
              <a:ext cx="1553930" cy="261610"/>
            </a:xfrm>
            <a:prstGeom prst="rect">
              <a:avLst/>
            </a:prstGeom>
            <a:noFill/>
          </p:spPr>
          <p:txBody>
            <a:bodyPr spcFirstLastPara="1">
              <a:prstTxWarp prst="textArchDown">
                <a:avLst/>
              </a:prstTxWarp>
              <a:spAutoFit/>
            </a:bodyPr>
            <a:lstStyle/>
            <a:p>
              <a:pPr algn="ctr">
                <a:defRPr/>
              </a:pPr>
              <a:r>
                <a:rPr lang="en-US" sz="1100" kern="0" dirty="0">
                  <a:solidFill>
                    <a:prstClr val="white"/>
                  </a:solidFill>
                  <a:latin typeface="Arial Black"/>
                  <a:ea typeface="ヒラギノ角ゴ Pro W3" pitchFamily="-84" charset="-128"/>
                  <a:cs typeface="Arial Black"/>
                </a:rPr>
                <a:t>HAVING FUN</a:t>
              </a:r>
            </a:p>
          </p:txBody>
        </p:sp>
        <p:sp>
          <p:nvSpPr>
            <p:cNvPr id="45" name="TextBox 44"/>
            <p:cNvSpPr txBox="1"/>
            <p:nvPr/>
          </p:nvSpPr>
          <p:spPr>
            <a:xfrm rot="1908390">
              <a:off x="3224092" y="4891203"/>
              <a:ext cx="1553930" cy="261610"/>
            </a:xfrm>
            <a:prstGeom prst="rect">
              <a:avLst/>
            </a:prstGeom>
            <a:noFill/>
          </p:spPr>
          <p:txBody>
            <a:bodyPr spcFirstLastPara="1">
              <a:prstTxWarp prst="textArchDown">
                <a:avLst/>
              </a:prstTxWarp>
              <a:spAutoFit/>
            </a:bodyPr>
            <a:lstStyle/>
            <a:p>
              <a:pPr algn="ctr">
                <a:defRPr/>
              </a:pPr>
              <a:r>
                <a:rPr lang="en-US" sz="1100" kern="0" dirty="0">
                  <a:solidFill>
                    <a:prstClr val="white"/>
                  </a:solidFill>
                  <a:latin typeface="Arial Black"/>
                  <a:ea typeface="ヒラギノ角ゴ Pro W3" pitchFamily="-84" charset="-128"/>
                  <a:cs typeface="Arial Black"/>
                </a:rPr>
                <a:t>DEVELOPING</a:t>
              </a:r>
            </a:p>
            <a:p>
              <a:pPr algn="ctr">
                <a:defRPr/>
              </a:pPr>
              <a:r>
                <a:rPr lang="en-US" sz="1100" kern="0" dirty="0">
                  <a:solidFill>
                    <a:prstClr val="white"/>
                  </a:solidFill>
                  <a:latin typeface="Arial Black"/>
                  <a:ea typeface="ヒラギノ角ゴ Pro W3" pitchFamily="-84" charset="-128"/>
                  <a:cs typeface="Arial Black"/>
                </a:rPr>
                <a:t>MY SKILLS</a:t>
              </a:r>
            </a:p>
          </p:txBody>
        </p:sp>
        <p:sp>
          <p:nvSpPr>
            <p:cNvPr id="46" name="TextBox 45"/>
            <p:cNvSpPr txBox="1"/>
            <p:nvPr/>
          </p:nvSpPr>
          <p:spPr>
            <a:xfrm rot="16200000">
              <a:off x="2142182" y="3822585"/>
              <a:ext cx="1553930" cy="261610"/>
            </a:xfrm>
            <a:prstGeom prst="rect">
              <a:avLst/>
            </a:prstGeom>
            <a:noFill/>
          </p:spPr>
          <p:txBody>
            <a:bodyPr spcFirstLastPara="1">
              <a:prstTxWarp prst="textArchDown">
                <a:avLst/>
              </a:prstTxWarp>
              <a:spAutoFit/>
            </a:bodyPr>
            <a:lstStyle/>
            <a:p>
              <a:pPr algn="ctr">
                <a:defRPr/>
              </a:pPr>
              <a:r>
                <a:rPr lang="en-US" sz="1100" kern="0" dirty="0">
                  <a:solidFill>
                    <a:prstClr val="white"/>
                  </a:solidFill>
                  <a:latin typeface="Arial Black"/>
                  <a:ea typeface="ヒラギノ角ゴ Pro W3" pitchFamily="-84" charset="-128"/>
                  <a:cs typeface="Arial Black"/>
                </a:rPr>
                <a:t>NURTURING</a:t>
              </a:r>
            </a:p>
            <a:p>
              <a:pPr algn="ctr">
                <a:defRPr/>
              </a:pPr>
              <a:r>
                <a:rPr lang="en-US" sz="1100" kern="0" dirty="0">
                  <a:solidFill>
                    <a:prstClr val="white"/>
                  </a:solidFill>
                  <a:latin typeface="Arial Black"/>
                  <a:ea typeface="ヒラギノ角ゴ Pro W3" pitchFamily="-84" charset="-128"/>
                  <a:cs typeface="Arial Black"/>
                </a:rPr>
                <a:t>MY FRIENDS</a:t>
              </a:r>
            </a:p>
            <a:p>
              <a:pPr algn="ctr">
                <a:defRPr/>
              </a:pPr>
              <a:r>
                <a:rPr lang="en-US" sz="1100" kern="0" dirty="0">
                  <a:solidFill>
                    <a:prstClr val="white"/>
                  </a:solidFill>
                  <a:latin typeface="Arial Black"/>
                  <a:ea typeface="ヒラギノ角ゴ Pro W3" pitchFamily="-84" charset="-128"/>
                  <a:cs typeface="Arial Black"/>
                </a:rPr>
                <a:t>&amp; FAMILY</a:t>
              </a:r>
            </a:p>
          </p:txBody>
        </p:sp>
        <p:sp>
          <p:nvSpPr>
            <p:cNvPr id="47" name="TextBox 14"/>
            <p:cNvSpPr txBox="1">
              <a:spLocks noChangeArrowheads="1"/>
            </p:cNvSpPr>
            <p:nvPr/>
          </p:nvSpPr>
          <p:spPr bwMode="auto">
            <a:xfrm>
              <a:off x="3825814" y="3664296"/>
              <a:ext cx="1552045" cy="47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84" charset="-128"/>
                </a:defRPr>
              </a:lvl1pPr>
              <a:lvl2pPr marL="742950" indent="-285750">
                <a:defRPr>
                  <a:solidFill>
                    <a:schemeClr val="tx1"/>
                  </a:solidFill>
                  <a:latin typeface="Calibri" panose="020F0502020204030204" pitchFamily="34" charset="0"/>
                  <a:ea typeface="ヒラギノ角ゴ Pro W3" pitchFamily="-84" charset="-128"/>
                </a:defRPr>
              </a:lvl2pPr>
              <a:lvl3pPr marL="1143000" indent="-228600">
                <a:defRPr>
                  <a:solidFill>
                    <a:schemeClr val="tx1"/>
                  </a:solidFill>
                  <a:latin typeface="Calibri" panose="020F0502020204030204" pitchFamily="34" charset="0"/>
                  <a:ea typeface="ヒラギノ角ゴ Pro W3" pitchFamily="-84" charset="-128"/>
                </a:defRPr>
              </a:lvl3pPr>
              <a:lvl4pPr marL="1600200" indent="-228600">
                <a:defRPr>
                  <a:solidFill>
                    <a:schemeClr val="tx1"/>
                  </a:solidFill>
                  <a:latin typeface="Calibri" panose="020F0502020204030204" pitchFamily="34" charset="0"/>
                  <a:ea typeface="ヒラギノ角ゴ Pro W3" pitchFamily="-84" charset="-128"/>
                </a:defRPr>
              </a:lvl4pPr>
              <a:lvl5pPr marL="2057400" indent="-228600">
                <a:defRPr>
                  <a:solidFill>
                    <a:schemeClr val="tx1"/>
                  </a:solidFill>
                  <a:latin typeface="Calibri" panose="020F0502020204030204" pitchFamily="34" charset="0"/>
                  <a:ea typeface="ヒラギノ角ゴ Pro W3" pitchFamily="-8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itchFamily="-84" charset="-128"/>
                </a:defRPr>
              </a:lvl9pPr>
            </a:lstStyle>
            <a:p>
              <a:pPr algn="ctr" fontAlgn="base">
                <a:spcBef>
                  <a:spcPct val="0"/>
                </a:spcBef>
                <a:spcAft>
                  <a:spcPct val="0"/>
                </a:spcAft>
                <a:defRPr/>
              </a:pPr>
              <a:r>
                <a:rPr lang="en-US" altLang="en-US" sz="1100" kern="0" dirty="0">
                  <a:solidFill>
                    <a:srgbClr val="FFFFFF"/>
                  </a:solidFill>
                  <a:latin typeface="Arial Black" panose="020B0A04020102020204" pitchFamily="34" charset="0"/>
                  <a:cs typeface="Arial" panose="020B0604020202020204" pitchFamily="34" charset="0"/>
                </a:rPr>
                <a:t>HAPPINESS</a:t>
              </a:r>
            </a:p>
            <a:p>
              <a:pPr algn="ctr" fontAlgn="base">
                <a:spcBef>
                  <a:spcPct val="0"/>
                </a:spcBef>
                <a:spcAft>
                  <a:spcPct val="0"/>
                </a:spcAft>
                <a:defRPr/>
              </a:pPr>
              <a:r>
                <a:rPr lang="en-US" altLang="en-US" sz="1100" kern="0" dirty="0">
                  <a:solidFill>
                    <a:srgbClr val="FFFFFF"/>
                  </a:solidFill>
                  <a:latin typeface="Arial Black" panose="020B0A04020102020204" pitchFamily="34" charset="0"/>
                  <a:cs typeface="Arial" panose="020B0604020202020204" pitchFamily="34" charset="0"/>
                </a:rPr>
                <a:t>CONTENTMENT</a:t>
              </a:r>
            </a:p>
            <a:p>
              <a:pPr algn="ctr" fontAlgn="base">
                <a:spcBef>
                  <a:spcPct val="0"/>
                </a:spcBef>
                <a:spcAft>
                  <a:spcPct val="0"/>
                </a:spcAft>
                <a:defRPr/>
              </a:pPr>
              <a:r>
                <a:rPr lang="en-US" altLang="en-US" sz="1100" kern="0" dirty="0">
                  <a:solidFill>
                    <a:srgbClr val="FFFFFF"/>
                  </a:solidFill>
                  <a:latin typeface="Arial Black" panose="020B0A04020102020204" pitchFamily="34" charset="0"/>
                  <a:cs typeface="Arial" panose="020B0604020202020204" pitchFamily="34" charset="0"/>
                </a:rPr>
                <a:t>SELF WORTH</a:t>
              </a:r>
            </a:p>
          </p:txBody>
        </p:sp>
      </p:grpSp>
    </p:spTree>
    <p:extLst>
      <p:ext uri="{BB962C8B-B14F-4D97-AF65-F5344CB8AC3E}">
        <p14:creationId xmlns:p14="http://schemas.microsoft.com/office/powerpoint/2010/main" val="5625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726" y="371853"/>
            <a:ext cx="7360415" cy="940082"/>
          </a:xfrm>
        </p:spPr>
        <p:txBody>
          <a:bodyPr>
            <a:noAutofit/>
          </a:bodyPr>
          <a:lstStyle/>
          <a:p>
            <a:pPr algn="ctr"/>
            <a:r>
              <a:rPr lang="en-GB" sz="2000" dirty="0">
                <a:solidFill>
                  <a:srgbClr val="FFFF00"/>
                </a:solidFill>
                <a:latin typeface="Arial Black" panose="020B0A04020102020204" pitchFamily="34" charset="0"/>
              </a:rPr>
              <a:t>“I think about exercise everyday”. “I feel guilty about exercise everyday”</a:t>
            </a:r>
            <a:br>
              <a:rPr lang="en-GB" sz="2000" dirty="0">
                <a:solidFill>
                  <a:srgbClr val="FFFF00"/>
                </a:solidFill>
                <a:latin typeface="Arial Black" panose="020B0A04020102020204" pitchFamily="34" charset="0"/>
              </a:rPr>
            </a:br>
            <a:br>
              <a:rPr lang="en-GB" sz="2000" dirty="0">
                <a:solidFill>
                  <a:srgbClr val="8A1AB1"/>
                </a:solidFill>
                <a:latin typeface="Arial Black" panose="020B0A04020102020204" pitchFamily="34" charset="0"/>
              </a:rPr>
            </a:br>
            <a:r>
              <a:rPr lang="en-GB" sz="2000" dirty="0">
                <a:solidFill>
                  <a:schemeClr val="tx1"/>
                </a:solidFill>
                <a:latin typeface="Arial Black" panose="020B0A04020102020204" pitchFamily="34" charset="0"/>
              </a:rPr>
              <a:t>Women shoulder a lot of guilt which causes exercise to carry with it negative overtones</a:t>
            </a:r>
            <a:br>
              <a:rPr lang="en-GB" sz="2000" dirty="0">
                <a:solidFill>
                  <a:schemeClr val="tx1"/>
                </a:solidFill>
                <a:latin typeface="Arial Black" panose="020B0A04020102020204" pitchFamily="34" charset="0"/>
              </a:rPr>
            </a:br>
            <a:endParaRPr lang="en-GB" sz="2000" dirty="0">
              <a:solidFill>
                <a:schemeClr val="tx1"/>
              </a:solidFill>
              <a:latin typeface="Arial Black" panose="020B0A04020102020204" pitchFamily="34" charset="0"/>
            </a:endParaRPr>
          </a:p>
        </p:txBody>
      </p:sp>
      <p:grpSp>
        <p:nvGrpSpPr>
          <p:cNvPr id="3" name="Group 2"/>
          <p:cNvGrpSpPr/>
          <p:nvPr/>
        </p:nvGrpSpPr>
        <p:grpSpPr>
          <a:xfrm>
            <a:off x="2250006" y="2436073"/>
            <a:ext cx="7503362" cy="3587355"/>
            <a:chOff x="815216" y="2068081"/>
            <a:chExt cx="7503362" cy="2713500"/>
          </a:xfrm>
        </p:grpSpPr>
        <p:pic>
          <p:nvPicPr>
            <p:cNvPr id="11" name="Picture 10"/>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413547" y="3423225"/>
              <a:ext cx="2210194" cy="1306479"/>
            </a:xfrm>
            <a:prstGeom prst="rect">
              <a:avLst/>
            </a:prstGeom>
          </p:spPr>
        </p:pic>
        <p:sp>
          <p:nvSpPr>
            <p:cNvPr id="5" name="TextBox 4"/>
            <p:cNvSpPr txBox="1"/>
            <p:nvPr/>
          </p:nvSpPr>
          <p:spPr>
            <a:xfrm>
              <a:off x="2296626" y="2068081"/>
              <a:ext cx="2140803" cy="628572"/>
            </a:xfrm>
            <a:prstGeom prst="rect">
              <a:avLst/>
            </a:prstGeom>
            <a:noFill/>
          </p:spPr>
          <p:txBody>
            <a:bodyPr wrap="square" rtlCol="0">
              <a:spAutoFit/>
            </a:bodyPr>
            <a:lstStyle/>
            <a:p>
              <a:pPr algn="ctr" defTabSz="779252"/>
              <a:r>
                <a:rPr lang="en-GB" sz="2400" b="1" dirty="0">
                  <a:solidFill>
                    <a:srgbClr val="FFC000"/>
                  </a:solidFill>
                  <a:latin typeface="Rockwell" panose="02060603020205020403" pitchFamily="18" charset="0"/>
                </a:rPr>
                <a:t>I should be healthier</a:t>
              </a:r>
            </a:p>
          </p:txBody>
        </p:sp>
        <p:sp>
          <p:nvSpPr>
            <p:cNvPr id="6" name="TextBox 5"/>
            <p:cNvSpPr txBox="1"/>
            <p:nvPr/>
          </p:nvSpPr>
          <p:spPr>
            <a:xfrm>
              <a:off x="815216" y="3273219"/>
              <a:ext cx="2100492" cy="707886"/>
            </a:xfrm>
            <a:prstGeom prst="rect">
              <a:avLst/>
            </a:prstGeom>
            <a:noFill/>
          </p:spPr>
          <p:txBody>
            <a:bodyPr wrap="square" rtlCol="0">
              <a:spAutoFit/>
            </a:bodyPr>
            <a:lstStyle/>
            <a:p>
              <a:pPr algn="ctr" defTabSz="779252"/>
              <a:r>
                <a:rPr lang="en-GB" sz="2000" b="1" dirty="0">
                  <a:solidFill>
                    <a:srgbClr val="D67900"/>
                  </a:solidFill>
                  <a:latin typeface="Rockwell" panose="02060603020205020403" pitchFamily="18" charset="0"/>
                </a:rPr>
                <a:t>I shouldn’t be so lazy</a:t>
              </a:r>
            </a:p>
          </p:txBody>
        </p:sp>
        <p:sp>
          <p:nvSpPr>
            <p:cNvPr id="7" name="TextBox 6"/>
            <p:cNvSpPr txBox="1"/>
            <p:nvPr/>
          </p:nvSpPr>
          <p:spPr>
            <a:xfrm>
              <a:off x="4396021" y="2234710"/>
              <a:ext cx="2948574" cy="628572"/>
            </a:xfrm>
            <a:prstGeom prst="rect">
              <a:avLst/>
            </a:prstGeom>
            <a:noFill/>
          </p:spPr>
          <p:txBody>
            <a:bodyPr wrap="square" rtlCol="0">
              <a:spAutoFit/>
            </a:bodyPr>
            <a:lstStyle/>
            <a:p>
              <a:pPr algn="ctr" defTabSz="779252"/>
              <a:r>
                <a:rPr lang="en-GB" sz="2400" b="1" dirty="0">
                  <a:solidFill>
                    <a:srgbClr val="FFC000"/>
                  </a:solidFill>
                  <a:latin typeface="Rockwell" panose="02060603020205020403" pitchFamily="18" charset="0"/>
                </a:rPr>
                <a:t>I’d like to lose weight</a:t>
              </a:r>
            </a:p>
          </p:txBody>
        </p:sp>
        <p:sp>
          <p:nvSpPr>
            <p:cNvPr id="8" name="TextBox 7"/>
            <p:cNvSpPr txBox="1"/>
            <p:nvPr/>
          </p:nvSpPr>
          <p:spPr>
            <a:xfrm>
              <a:off x="978933" y="4204574"/>
              <a:ext cx="2218463" cy="395767"/>
            </a:xfrm>
            <a:prstGeom prst="rect">
              <a:avLst/>
            </a:prstGeom>
            <a:noFill/>
          </p:spPr>
          <p:txBody>
            <a:bodyPr wrap="square" rtlCol="0">
              <a:spAutoFit/>
            </a:bodyPr>
            <a:lstStyle/>
            <a:p>
              <a:pPr algn="ctr" defTabSz="779252"/>
              <a:r>
                <a:rPr lang="en-GB" sz="1400" b="1" dirty="0">
                  <a:latin typeface="Rockwell" panose="02060603020205020403" pitchFamily="18" charset="0"/>
                </a:rPr>
                <a:t>I think I would feel better</a:t>
              </a:r>
            </a:p>
          </p:txBody>
        </p:sp>
        <p:sp>
          <p:nvSpPr>
            <p:cNvPr id="9" name="TextBox 8"/>
            <p:cNvSpPr txBox="1"/>
            <p:nvPr/>
          </p:nvSpPr>
          <p:spPr>
            <a:xfrm>
              <a:off x="4924908" y="3439283"/>
              <a:ext cx="2712608" cy="442328"/>
            </a:xfrm>
            <a:prstGeom prst="rect">
              <a:avLst/>
            </a:prstGeom>
            <a:noFill/>
          </p:spPr>
          <p:txBody>
            <a:bodyPr wrap="square" rtlCol="0">
              <a:spAutoFit/>
            </a:bodyPr>
            <a:lstStyle/>
            <a:p>
              <a:pPr algn="r" defTabSz="779252"/>
              <a:r>
                <a:rPr lang="en-GB" sz="1600" b="1" dirty="0">
                  <a:solidFill>
                    <a:srgbClr val="FFFF00"/>
                  </a:solidFill>
                  <a:latin typeface="Rockwell" panose="02060603020205020403" pitchFamily="18" charset="0"/>
                </a:rPr>
                <a:t>All my friends are exercising</a:t>
              </a:r>
            </a:p>
          </p:txBody>
        </p:sp>
        <p:sp>
          <p:nvSpPr>
            <p:cNvPr id="10" name="TextBox 9"/>
            <p:cNvSpPr txBox="1"/>
            <p:nvPr/>
          </p:nvSpPr>
          <p:spPr>
            <a:xfrm>
              <a:off x="5790915" y="4360372"/>
              <a:ext cx="2527663" cy="279365"/>
            </a:xfrm>
            <a:prstGeom prst="rect">
              <a:avLst/>
            </a:prstGeom>
            <a:noFill/>
          </p:spPr>
          <p:txBody>
            <a:bodyPr wrap="square" rtlCol="0">
              <a:spAutoFit/>
            </a:bodyPr>
            <a:lstStyle/>
            <a:p>
              <a:pPr defTabSz="779252"/>
              <a:r>
                <a:rPr lang="en-GB" b="1" dirty="0">
                  <a:latin typeface="Rockwell" panose="02060603020205020403" pitchFamily="18" charset="0"/>
                </a:rPr>
                <a:t>I used to like it</a:t>
              </a:r>
            </a:p>
          </p:txBody>
        </p:sp>
        <p:cxnSp>
          <p:nvCxnSpPr>
            <p:cNvPr id="4" name="Straight Connector 3"/>
            <p:cNvCxnSpPr/>
            <p:nvPr/>
          </p:nvCxnSpPr>
          <p:spPr>
            <a:xfrm>
              <a:off x="1114816" y="4781581"/>
              <a:ext cx="703164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66828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19179</TotalTime>
  <Words>3733</Words>
  <Application>Microsoft Office PowerPoint</Application>
  <PresentationFormat>Widescreen</PresentationFormat>
  <Paragraphs>1014</Paragraphs>
  <Slides>38</Slides>
  <Notes>19</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Aharoni</vt:lpstr>
      <vt:lpstr>Arial</vt:lpstr>
      <vt:lpstr>Arial Black</vt:lpstr>
      <vt:lpstr>Calibri</vt:lpstr>
      <vt:lpstr>Candara</vt:lpstr>
      <vt:lpstr>Century Gothic</vt:lpstr>
      <vt:lpstr>Franklin Gothic Medium</vt:lpstr>
      <vt:lpstr>HelveticaNeue LT 45 Light</vt:lpstr>
      <vt:lpstr>Rockwell</vt:lpstr>
      <vt:lpstr>Tahoma</vt:lpstr>
      <vt:lpstr>Times New Roman</vt:lpstr>
      <vt:lpstr>Trebuchet MS</vt:lpstr>
      <vt:lpstr>Wingdings</vt:lpstr>
      <vt:lpstr>Wingdings 3</vt:lpstr>
      <vt:lpstr>Ion</vt:lpstr>
      <vt:lpstr>PowerPoint Presentation</vt:lpstr>
      <vt:lpstr>PowerPoint Presentation</vt:lpstr>
      <vt:lpstr>PowerPoint Presentation</vt:lpstr>
      <vt:lpstr>PowerPoint Presentation</vt:lpstr>
      <vt:lpstr>One size does not fit all</vt:lpstr>
      <vt:lpstr>PowerPoint Presentation</vt:lpstr>
      <vt:lpstr>PowerPoint Presentation</vt:lpstr>
      <vt:lpstr>PowerPoint Presentation</vt:lpstr>
      <vt:lpstr>“I think about exercise everyday”. “I feel guilty about exercise everyday”  Women shoulder a lot of guilt which causes exercise to carry with it negative overtones </vt:lpstr>
      <vt:lpstr>Emotional barriers are just as important as practical barriers </vt:lpstr>
      <vt:lpstr>PowerPoint Presentation</vt:lpstr>
      <vt:lpstr>PowerPoint Presentation</vt:lpstr>
      <vt:lpstr>Women &amp; Sports</vt:lpstr>
      <vt:lpstr>PowerPoint Presentation</vt:lpstr>
      <vt:lpstr>Women participation</vt:lpstr>
      <vt:lpstr>Reasons  for less participation of women in sports</vt:lpstr>
      <vt:lpstr>Psychological Aspects of Women Participation</vt:lpstr>
      <vt:lpstr>Sociological Aspects of Women Participation in Sports </vt:lpstr>
      <vt:lpstr>PowerPoint Presentation</vt:lpstr>
      <vt:lpstr>PowerPoint Presentation</vt:lpstr>
      <vt:lpstr>Strength Differences</vt:lpstr>
      <vt:lpstr>Body Composition</vt:lpstr>
      <vt:lpstr>PowerPoint Presentation</vt:lpstr>
      <vt:lpstr>Exploding the Myths</vt:lpstr>
      <vt:lpstr>MALAYSIAN SPORT CULTURE INDEX 2018</vt:lpstr>
      <vt:lpstr>RESPONDENT PARTICIPATION IN SPORTS, EXERCISE OR  ACTIVE RECREATION BY AGE</vt:lpstr>
      <vt:lpstr>PowerPoint Presentation</vt:lpstr>
      <vt:lpstr>TIME AND LOCATION FOR SPORTS ACTIVITIES</vt:lpstr>
      <vt:lpstr>TIME AND LOCATION FOR EXERCISE</vt:lpstr>
      <vt:lpstr>TIME AND LOCATION FOR ACTIVE RECREATION</vt:lpstr>
      <vt:lpstr>MOTIVATING FACTORS FOR TAKING UP SPORTS, EXERCISES  OR ACTIVE RECREATION </vt:lpstr>
      <vt:lpstr>BARRIERS FACTORS TO TAKING UP SPORTS, EXERCISES OR  ACTIVE RECREATION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ISN</dc:creator>
  <cp:lastModifiedBy>Muhammad Ridzuan b. Mohd Rohani</cp:lastModifiedBy>
  <cp:revision>242</cp:revision>
  <dcterms:created xsi:type="dcterms:W3CDTF">2019-04-28T14:24:59Z</dcterms:created>
  <dcterms:modified xsi:type="dcterms:W3CDTF">2019-11-19T00:09:27Z</dcterms:modified>
</cp:coreProperties>
</file>